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95.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presentation.xml" ContentType="application/vnd.openxmlformats-officedocument.presentationml.presentation.main+xml"/>
  <Override PartName="/ppt/slides/slide94.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37.xml" ContentType="application/vnd.openxmlformats-officedocument.presentationml.slide+xml"/>
  <Override PartName="/ppt/slides/slide80.xml" ContentType="application/vnd.openxmlformats-officedocument.presentationml.slide+xml"/>
  <Override PartName="/ppt/slides/slide3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4.xml" ContentType="application/vnd.openxmlformats-officedocument.presentationml.slideMaster+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61.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7.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4.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46.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45.xml" ContentType="application/vnd.openxmlformats-officedocument.presentationml.notesSlide+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4.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2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9" r:id="rId4"/>
    <p:sldMasterId id="2147483887" r:id="rId5"/>
    <p:sldMasterId id="2147483806" r:id="rId6"/>
    <p:sldMasterId id="2147483826" r:id="rId7"/>
  </p:sldMasterIdLst>
  <p:notesMasterIdLst>
    <p:notesMasterId r:id="rId106"/>
  </p:notesMasterIdLst>
  <p:sldIdLst>
    <p:sldId id="1636" r:id="rId8"/>
    <p:sldId id="414" r:id="rId9"/>
    <p:sldId id="418" r:id="rId10"/>
    <p:sldId id="419" r:id="rId11"/>
    <p:sldId id="424" r:id="rId12"/>
    <p:sldId id="1802" r:id="rId13"/>
    <p:sldId id="1803" r:id="rId14"/>
    <p:sldId id="558" r:id="rId15"/>
    <p:sldId id="519" r:id="rId16"/>
    <p:sldId id="499" r:id="rId17"/>
    <p:sldId id="513" r:id="rId18"/>
    <p:sldId id="500" r:id="rId19"/>
    <p:sldId id="431" r:id="rId20"/>
    <p:sldId id="432" r:id="rId21"/>
    <p:sldId id="433" r:id="rId22"/>
    <p:sldId id="434" r:id="rId23"/>
    <p:sldId id="435" r:id="rId24"/>
    <p:sldId id="436" r:id="rId25"/>
    <p:sldId id="437" r:id="rId26"/>
    <p:sldId id="438" r:id="rId27"/>
    <p:sldId id="439" r:id="rId28"/>
    <p:sldId id="440" r:id="rId29"/>
    <p:sldId id="441" r:id="rId30"/>
    <p:sldId id="442" r:id="rId31"/>
    <p:sldId id="443" r:id="rId32"/>
    <p:sldId id="1635" r:id="rId33"/>
    <p:sldId id="481" r:id="rId34"/>
    <p:sldId id="482" r:id="rId35"/>
    <p:sldId id="483" r:id="rId36"/>
    <p:sldId id="489" r:id="rId37"/>
    <p:sldId id="501" r:id="rId38"/>
    <p:sldId id="514" r:id="rId39"/>
    <p:sldId id="515" r:id="rId40"/>
    <p:sldId id="516" r:id="rId41"/>
    <p:sldId id="446" r:id="rId42"/>
    <p:sldId id="447" r:id="rId43"/>
    <p:sldId id="448" r:id="rId44"/>
    <p:sldId id="449" r:id="rId45"/>
    <p:sldId id="450" r:id="rId46"/>
    <p:sldId id="550" r:id="rId47"/>
    <p:sldId id="484" r:id="rId48"/>
    <p:sldId id="485" r:id="rId49"/>
    <p:sldId id="517" r:id="rId50"/>
    <p:sldId id="549" r:id="rId51"/>
    <p:sldId id="555" r:id="rId52"/>
    <p:sldId id="556" r:id="rId53"/>
    <p:sldId id="546" r:id="rId54"/>
    <p:sldId id="452" r:id="rId55"/>
    <p:sldId id="453" r:id="rId56"/>
    <p:sldId id="491" r:id="rId57"/>
    <p:sldId id="535" r:id="rId58"/>
    <p:sldId id="536" r:id="rId59"/>
    <p:sldId id="455" r:id="rId60"/>
    <p:sldId id="457" r:id="rId61"/>
    <p:sldId id="458" r:id="rId62"/>
    <p:sldId id="459" r:id="rId63"/>
    <p:sldId id="460" r:id="rId64"/>
    <p:sldId id="461" r:id="rId65"/>
    <p:sldId id="486" r:id="rId66"/>
    <p:sldId id="487" r:id="rId67"/>
    <p:sldId id="488" r:id="rId68"/>
    <p:sldId id="492" r:id="rId69"/>
    <p:sldId id="493" r:id="rId70"/>
    <p:sldId id="494" r:id="rId71"/>
    <p:sldId id="495" r:id="rId72"/>
    <p:sldId id="463" r:id="rId73"/>
    <p:sldId id="464" r:id="rId74"/>
    <p:sldId id="465" r:id="rId75"/>
    <p:sldId id="467" r:id="rId76"/>
    <p:sldId id="468" r:id="rId77"/>
    <p:sldId id="490" r:id="rId78"/>
    <p:sldId id="496" r:id="rId79"/>
    <p:sldId id="1637" r:id="rId80"/>
    <p:sldId id="471" r:id="rId81"/>
    <p:sldId id="472" r:id="rId82"/>
    <p:sldId id="473" r:id="rId83"/>
    <p:sldId id="530" r:id="rId84"/>
    <p:sldId id="531" r:id="rId85"/>
    <p:sldId id="534" r:id="rId86"/>
    <p:sldId id="554" r:id="rId87"/>
    <p:sldId id="529" r:id="rId88"/>
    <p:sldId id="539" r:id="rId89"/>
    <p:sldId id="537" r:id="rId90"/>
    <p:sldId id="538" r:id="rId91"/>
    <p:sldId id="1804" r:id="rId92"/>
    <p:sldId id="542" r:id="rId93"/>
    <p:sldId id="553" r:id="rId94"/>
    <p:sldId id="551" r:id="rId95"/>
    <p:sldId id="552" r:id="rId96"/>
    <p:sldId id="532" r:id="rId97"/>
    <p:sldId id="533" r:id="rId98"/>
    <p:sldId id="524" r:id="rId99"/>
    <p:sldId id="525" r:id="rId100"/>
    <p:sldId id="526" r:id="rId101"/>
    <p:sldId id="527" r:id="rId102"/>
    <p:sldId id="528" r:id="rId103"/>
    <p:sldId id="411" r:id="rId104"/>
    <p:sldId id="1805" r:id="rId105"/>
  </p:sldIdLst>
  <p:sldSz cx="12192000" cy="6858000"/>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Gariano" initials="LG" lastIdx="10" clrIdx="0">
    <p:extLst>
      <p:ext uri="{19B8F6BF-5375-455C-9EA6-DF929625EA0E}">
        <p15:presenceInfo xmlns:p15="http://schemas.microsoft.com/office/powerpoint/2012/main" userId="Laura Garia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FD6"/>
    <a:srgbClr val="2A338F"/>
    <a:srgbClr val="01AEF0"/>
    <a:srgbClr val="2B338F"/>
    <a:srgbClr val="DCDEF4"/>
    <a:srgbClr val="FFFFFF"/>
    <a:srgbClr val="F8F8F8"/>
    <a:srgbClr val="262626"/>
    <a:srgbClr val="22B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1" autoAdjust="0"/>
    <p:restoredTop sz="77942" autoAdjust="0"/>
  </p:normalViewPr>
  <p:slideViewPr>
    <p:cSldViewPr snapToGrid="0" snapToObjects="1">
      <p:cViewPr varScale="1">
        <p:scale>
          <a:sx n="59" d="100"/>
          <a:sy n="59" d="100"/>
        </p:scale>
        <p:origin x="852" y="60"/>
      </p:cViewPr>
      <p:guideLst/>
    </p:cSldViewPr>
  </p:slideViewPr>
  <p:notesTextViewPr>
    <p:cViewPr>
      <p:scale>
        <a:sx n="3" d="2"/>
        <a:sy n="3" d="2"/>
      </p:scale>
      <p:origin x="0" y="0"/>
    </p:cViewPr>
  </p:notesTextViewPr>
  <p:notesViewPr>
    <p:cSldViewPr snapToGrid="0" snapToObjects="1">
      <p:cViewPr varScale="1">
        <p:scale>
          <a:sx n="48" d="100"/>
          <a:sy n="48" d="100"/>
        </p:scale>
        <p:origin x="2676"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customXml" Target="../customXml/item4.xml"/><Relationship Id="rId16" Type="http://schemas.openxmlformats.org/officeDocument/2006/relationships/slide" Target="slides/slide9.xml"/><Relationship Id="rId107" Type="http://schemas.openxmlformats.org/officeDocument/2006/relationships/commentAuthors" Target="commentAuthors.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presProps" Target="presProps.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viewProps" Target="viewProps.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99DC8-9BFD-4BA0-AB8B-44EE2CD761C5}"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109B7-91C2-495A-BE1E-5716D5C88F47}" type="slidenum">
              <a:rPr lang="en-US" smtClean="0"/>
              <a:t>‹#›</a:t>
            </a:fld>
            <a:endParaRPr lang="en-US"/>
          </a:p>
        </p:txBody>
      </p:sp>
    </p:spTree>
    <p:extLst>
      <p:ext uri="{BB962C8B-B14F-4D97-AF65-F5344CB8AC3E}">
        <p14:creationId xmlns:p14="http://schemas.microsoft.com/office/powerpoint/2010/main" val="152668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5/2/2018 1:21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2450217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11</a:t>
            </a:fld>
            <a:endParaRPr lang="en-US"/>
          </a:p>
        </p:txBody>
      </p:sp>
    </p:spTree>
    <p:extLst>
      <p:ext uri="{BB962C8B-B14F-4D97-AF65-F5344CB8AC3E}">
        <p14:creationId xmlns:p14="http://schemas.microsoft.com/office/powerpoint/2010/main" val="2827285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12</a:t>
            </a:fld>
            <a:endParaRPr lang="en-US"/>
          </a:p>
        </p:txBody>
      </p:sp>
    </p:spTree>
    <p:extLst>
      <p:ext uri="{BB962C8B-B14F-4D97-AF65-F5344CB8AC3E}">
        <p14:creationId xmlns:p14="http://schemas.microsoft.com/office/powerpoint/2010/main" val="206546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13</a:t>
            </a:fld>
            <a:endParaRPr lang="en-US"/>
          </a:p>
        </p:txBody>
      </p:sp>
    </p:spTree>
    <p:extLst>
      <p:ext uri="{BB962C8B-B14F-4D97-AF65-F5344CB8AC3E}">
        <p14:creationId xmlns:p14="http://schemas.microsoft.com/office/powerpoint/2010/main" val="29428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14</a:t>
            </a:fld>
            <a:endParaRPr lang="en-US"/>
          </a:p>
        </p:txBody>
      </p:sp>
    </p:spTree>
    <p:extLst>
      <p:ext uri="{BB962C8B-B14F-4D97-AF65-F5344CB8AC3E}">
        <p14:creationId xmlns:p14="http://schemas.microsoft.com/office/powerpoint/2010/main" val="108069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15</a:t>
            </a:fld>
            <a:endParaRPr lang="en-US"/>
          </a:p>
        </p:txBody>
      </p:sp>
    </p:spTree>
    <p:extLst>
      <p:ext uri="{BB962C8B-B14F-4D97-AF65-F5344CB8AC3E}">
        <p14:creationId xmlns:p14="http://schemas.microsoft.com/office/powerpoint/2010/main" val="3387298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16</a:t>
            </a:fld>
            <a:endParaRPr lang="en-US"/>
          </a:p>
        </p:txBody>
      </p:sp>
    </p:spTree>
    <p:extLst>
      <p:ext uri="{BB962C8B-B14F-4D97-AF65-F5344CB8AC3E}">
        <p14:creationId xmlns:p14="http://schemas.microsoft.com/office/powerpoint/2010/main" val="289584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17</a:t>
            </a:fld>
            <a:endParaRPr lang="en-US"/>
          </a:p>
        </p:txBody>
      </p:sp>
    </p:spTree>
    <p:extLst>
      <p:ext uri="{BB962C8B-B14F-4D97-AF65-F5344CB8AC3E}">
        <p14:creationId xmlns:p14="http://schemas.microsoft.com/office/powerpoint/2010/main" val="361701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18</a:t>
            </a:fld>
            <a:endParaRPr lang="en-US"/>
          </a:p>
        </p:txBody>
      </p:sp>
    </p:spTree>
    <p:extLst>
      <p:ext uri="{BB962C8B-B14F-4D97-AF65-F5344CB8AC3E}">
        <p14:creationId xmlns:p14="http://schemas.microsoft.com/office/powerpoint/2010/main" val="1751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19</a:t>
            </a:fld>
            <a:endParaRPr lang="en-US"/>
          </a:p>
        </p:txBody>
      </p:sp>
    </p:spTree>
    <p:extLst>
      <p:ext uri="{BB962C8B-B14F-4D97-AF65-F5344CB8AC3E}">
        <p14:creationId xmlns:p14="http://schemas.microsoft.com/office/powerpoint/2010/main" val="73230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20</a:t>
            </a:fld>
            <a:endParaRPr lang="en-US"/>
          </a:p>
        </p:txBody>
      </p:sp>
    </p:spTree>
    <p:extLst>
      <p:ext uri="{BB962C8B-B14F-4D97-AF65-F5344CB8AC3E}">
        <p14:creationId xmlns:p14="http://schemas.microsoft.com/office/powerpoint/2010/main" val="76782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Microsoft Dynamics SL has</a:t>
            </a:r>
            <a:r>
              <a:rPr lang="en-US" baseline="0"/>
              <a:t> created Web Apps using HTML5.  </a:t>
            </a:r>
          </a:p>
          <a:p>
            <a:r>
              <a:rPr lang="en-US" baseline="0"/>
              <a:t>HTML5 web based screens provide access to Microsoft Dynamics SL on the devices you use, desktops, tablets and phones, no matter the brand.</a:t>
            </a:r>
          </a:p>
          <a:p>
            <a:r>
              <a:rPr lang="en-US" baseline="0"/>
              <a:t>In addition Microsoft Dynamics has released the Business Analyzer App that runs on different platforms.</a:t>
            </a:r>
          </a:p>
          <a:p>
            <a:r>
              <a:rPr lang="en-US" baseline="0"/>
              <a:t>I provides access to SQL Server reports, links to Management reporter and Excel reports.</a:t>
            </a:r>
          </a:p>
          <a:p>
            <a:endParaRPr lang="en-US"/>
          </a:p>
        </p:txBody>
      </p:sp>
      <p:sp>
        <p:nvSpPr>
          <p:cNvPr id="4" name="Header Placeholder 3"/>
          <p:cNvSpPr>
            <a:spLocks noGrp="1"/>
          </p:cNvSpPr>
          <p:nvPr>
            <p:ph type="hdr" sz="quarter" idx="10"/>
          </p:nvPr>
        </p:nvSpPr>
        <p:spPr/>
        <p:txBody>
          <a:bodyPr/>
          <a:lstStyle/>
          <a:p>
            <a:r>
              <a:rPr lang="en-US">
                <a:solidFill>
                  <a:prstClr val="black"/>
                </a:solidFill>
              </a:rPr>
              <a:t>Microsoft Dynamics</a:t>
            </a:r>
          </a:p>
        </p:txBody>
      </p:sp>
      <p:sp>
        <p:nvSpPr>
          <p:cNvPr id="5" name="Date Placeholder 4"/>
          <p:cNvSpPr>
            <a:spLocks noGrp="1"/>
          </p:cNvSpPr>
          <p:nvPr>
            <p:ph type="dt" sz="quarter" idx="11"/>
          </p:nvPr>
        </p:nvSpPr>
        <p:spPr/>
        <p:txBody>
          <a:bodyPr/>
          <a:lstStyle/>
          <a:p>
            <a:fld id="{36654A7D-0B31-45D5-8195-6AD72C39E1A7}" type="datetime1">
              <a:rPr lang="en-US" smtClean="0">
                <a:solidFill>
                  <a:prstClr val="black"/>
                </a:solidFill>
              </a:rPr>
              <a:pPr/>
              <a:t>5/2/2018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sz="50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980CB99-47E3-46F4-AAEB-3919FBEFC01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57998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21</a:t>
            </a:fld>
            <a:endParaRPr lang="en-US"/>
          </a:p>
        </p:txBody>
      </p:sp>
    </p:spTree>
    <p:extLst>
      <p:ext uri="{BB962C8B-B14F-4D97-AF65-F5344CB8AC3E}">
        <p14:creationId xmlns:p14="http://schemas.microsoft.com/office/powerpoint/2010/main" val="767013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22</a:t>
            </a:fld>
            <a:endParaRPr lang="en-US"/>
          </a:p>
        </p:txBody>
      </p:sp>
    </p:spTree>
    <p:extLst>
      <p:ext uri="{BB962C8B-B14F-4D97-AF65-F5344CB8AC3E}">
        <p14:creationId xmlns:p14="http://schemas.microsoft.com/office/powerpoint/2010/main" val="976778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23</a:t>
            </a:fld>
            <a:endParaRPr lang="en-US"/>
          </a:p>
        </p:txBody>
      </p:sp>
    </p:spTree>
    <p:extLst>
      <p:ext uri="{BB962C8B-B14F-4D97-AF65-F5344CB8AC3E}">
        <p14:creationId xmlns:p14="http://schemas.microsoft.com/office/powerpoint/2010/main" val="558942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24</a:t>
            </a:fld>
            <a:endParaRPr lang="en-US"/>
          </a:p>
        </p:txBody>
      </p:sp>
    </p:spTree>
    <p:extLst>
      <p:ext uri="{BB962C8B-B14F-4D97-AF65-F5344CB8AC3E}">
        <p14:creationId xmlns:p14="http://schemas.microsoft.com/office/powerpoint/2010/main" val="3562485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25</a:t>
            </a:fld>
            <a:endParaRPr lang="en-US"/>
          </a:p>
        </p:txBody>
      </p:sp>
    </p:spTree>
    <p:extLst>
      <p:ext uri="{BB962C8B-B14F-4D97-AF65-F5344CB8AC3E}">
        <p14:creationId xmlns:p14="http://schemas.microsoft.com/office/powerpoint/2010/main" val="324326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5/2/2018 1:21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404857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27</a:t>
            </a:fld>
            <a:endParaRPr lang="en-US"/>
          </a:p>
        </p:txBody>
      </p:sp>
    </p:spTree>
    <p:extLst>
      <p:ext uri="{BB962C8B-B14F-4D97-AF65-F5344CB8AC3E}">
        <p14:creationId xmlns:p14="http://schemas.microsoft.com/office/powerpoint/2010/main" val="1052268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28</a:t>
            </a:fld>
            <a:endParaRPr lang="en-US"/>
          </a:p>
        </p:txBody>
      </p:sp>
    </p:spTree>
    <p:extLst>
      <p:ext uri="{BB962C8B-B14F-4D97-AF65-F5344CB8AC3E}">
        <p14:creationId xmlns:p14="http://schemas.microsoft.com/office/powerpoint/2010/main" val="2971909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29</a:t>
            </a:fld>
            <a:endParaRPr lang="en-US"/>
          </a:p>
        </p:txBody>
      </p:sp>
    </p:spTree>
    <p:extLst>
      <p:ext uri="{BB962C8B-B14F-4D97-AF65-F5344CB8AC3E}">
        <p14:creationId xmlns:p14="http://schemas.microsoft.com/office/powerpoint/2010/main" val="2643751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30</a:t>
            </a:fld>
            <a:endParaRPr lang="en-US"/>
          </a:p>
        </p:txBody>
      </p:sp>
    </p:spTree>
    <p:extLst>
      <p:ext uri="{BB962C8B-B14F-4D97-AF65-F5344CB8AC3E}">
        <p14:creationId xmlns:p14="http://schemas.microsoft.com/office/powerpoint/2010/main" val="182107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Responsive technology</a:t>
            </a:r>
            <a:r>
              <a:rPr lang="en-US" baseline="0"/>
              <a:t> means that end users will be able to use Web Apps on different devices.</a:t>
            </a:r>
          </a:p>
        </p:txBody>
      </p:sp>
      <p:sp>
        <p:nvSpPr>
          <p:cNvPr id="4" name="Header Placeholder 3"/>
          <p:cNvSpPr>
            <a:spLocks noGrp="1"/>
          </p:cNvSpPr>
          <p:nvPr>
            <p:ph type="hdr" sz="quarter" idx="10"/>
          </p:nvPr>
        </p:nvSpPr>
        <p:spPr/>
        <p:txBody>
          <a:bodyPr/>
          <a:lstStyle/>
          <a:p>
            <a:r>
              <a:rPr lang="en-US">
                <a:solidFill>
                  <a:prstClr val="black"/>
                </a:solidFill>
              </a:rPr>
              <a:t>Microsoft Convergence 2015</a:t>
            </a:r>
          </a:p>
        </p:txBody>
      </p:sp>
      <p:sp>
        <p:nvSpPr>
          <p:cNvPr id="5" name="Footer Placeholder 4"/>
          <p:cNvSpPr>
            <a:spLocks noGrp="1"/>
          </p:cNvSpPr>
          <p:nvPr>
            <p:ph type="ftr" sz="quarter" idx="11"/>
          </p:nvPr>
        </p:nvSpPr>
        <p:spPr/>
        <p:txBody>
          <a:bodyPr/>
          <a:lstStyle/>
          <a:p>
            <a:pPr defTabSz="912558"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5/2/2018 1:21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40926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31</a:t>
            </a:fld>
            <a:endParaRPr lang="en-US"/>
          </a:p>
        </p:txBody>
      </p:sp>
    </p:spTree>
    <p:extLst>
      <p:ext uri="{BB962C8B-B14F-4D97-AF65-F5344CB8AC3E}">
        <p14:creationId xmlns:p14="http://schemas.microsoft.com/office/powerpoint/2010/main" val="2328969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32</a:t>
            </a:fld>
            <a:endParaRPr lang="en-US"/>
          </a:p>
        </p:txBody>
      </p:sp>
    </p:spTree>
    <p:extLst>
      <p:ext uri="{BB962C8B-B14F-4D97-AF65-F5344CB8AC3E}">
        <p14:creationId xmlns:p14="http://schemas.microsoft.com/office/powerpoint/2010/main" val="2473490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33</a:t>
            </a:fld>
            <a:endParaRPr lang="en-US"/>
          </a:p>
        </p:txBody>
      </p:sp>
    </p:spTree>
    <p:extLst>
      <p:ext uri="{BB962C8B-B14F-4D97-AF65-F5344CB8AC3E}">
        <p14:creationId xmlns:p14="http://schemas.microsoft.com/office/powerpoint/2010/main" val="2771959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34</a:t>
            </a:fld>
            <a:endParaRPr lang="en-US"/>
          </a:p>
        </p:txBody>
      </p:sp>
    </p:spTree>
    <p:extLst>
      <p:ext uri="{BB962C8B-B14F-4D97-AF65-F5344CB8AC3E}">
        <p14:creationId xmlns:p14="http://schemas.microsoft.com/office/powerpoint/2010/main" val="409379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35</a:t>
            </a:fld>
            <a:endParaRPr lang="en-US"/>
          </a:p>
        </p:txBody>
      </p:sp>
    </p:spTree>
    <p:extLst>
      <p:ext uri="{BB962C8B-B14F-4D97-AF65-F5344CB8AC3E}">
        <p14:creationId xmlns:p14="http://schemas.microsoft.com/office/powerpoint/2010/main" val="2387932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36</a:t>
            </a:fld>
            <a:endParaRPr lang="en-US"/>
          </a:p>
        </p:txBody>
      </p:sp>
    </p:spTree>
    <p:extLst>
      <p:ext uri="{BB962C8B-B14F-4D97-AF65-F5344CB8AC3E}">
        <p14:creationId xmlns:p14="http://schemas.microsoft.com/office/powerpoint/2010/main" val="3007624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37</a:t>
            </a:fld>
            <a:endParaRPr lang="en-US"/>
          </a:p>
        </p:txBody>
      </p:sp>
    </p:spTree>
    <p:extLst>
      <p:ext uri="{BB962C8B-B14F-4D97-AF65-F5344CB8AC3E}">
        <p14:creationId xmlns:p14="http://schemas.microsoft.com/office/powerpoint/2010/main" val="1881259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38</a:t>
            </a:fld>
            <a:endParaRPr lang="en-US"/>
          </a:p>
        </p:txBody>
      </p:sp>
    </p:spTree>
    <p:extLst>
      <p:ext uri="{BB962C8B-B14F-4D97-AF65-F5344CB8AC3E}">
        <p14:creationId xmlns:p14="http://schemas.microsoft.com/office/powerpoint/2010/main" val="1751212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39</a:t>
            </a:fld>
            <a:endParaRPr lang="en-US"/>
          </a:p>
        </p:txBody>
      </p:sp>
    </p:spTree>
    <p:extLst>
      <p:ext uri="{BB962C8B-B14F-4D97-AF65-F5344CB8AC3E}">
        <p14:creationId xmlns:p14="http://schemas.microsoft.com/office/powerpoint/2010/main" val="122116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41</a:t>
            </a:fld>
            <a:endParaRPr lang="en-US"/>
          </a:p>
        </p:txBody>
      </p:sp>
    </p:spTree>
    <p:extLst>
      <p:ext uri="{BB962C8B-B14F-4D97-AF65-F5344CB8AC3E}">
        <p14:creationId xmlns:p14="http://schemas.microsoft.com/office/powerpoint/2010/main" val="392750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Web</a:t>
            </a:r>
            <a:r>
              <a:rPr lang="en-US" baseline="0"/>
              <a:t> Apps are built to run on the devices you use.  The grid interface is great for data entry on desktop and larger devices. </a:t>
            </a:r>
          </a:p>
          <a:p>
            <a:r>
              <a:rPr lang="en-US" baseline="0"/>
              <a:t>The screens use responsive technology which means they will adjust when moving to smaller devices.</a:t>
            </a:r>
          </a:p>
          <a:p>
            <a:endParaRPr lang="en-US" baseline="0"/>
          </a:p>
          <a:p>
            <a:r>
              <a:rPr lang="en-US" baseline="0"/>
              <a:t>We have received great feedback that phone users would like to change the interface to be in a form view for ease of entry.</a:t>
            </a:r>
          </a:p>
          <a:p>
            <a:r>
              <a:rPr lang="en-US" baseline="0"/>
              <a:t>In the past, we would have had to wait until a new release to address this need.</a:t>
            </a:r>
          </a:p>
          <a:p>
            <a:r>
              <a:rPr lang="en-US" baseline="0"/>
              <a:t>I’m happy to announce that less than 4 months, we have a new Hot Fix released that addresses this very need.</a:t>
            </a:r>
          </a:p>
          <a:p>
            <a:r>
              <a:rPr lang="en-US" baseline="0"/>
              <a:t>A new form view has been added to the Time Entry &amp; Expense Entry!</a:t>
            </a:r>
          </a:p>
          <a:p>
            <a:endParaRPr lang="en-US" baseline="0"/>
          </a:p>
          <a:p>
            <a:r>
              <a:rPr lang="en-US" baseline="0"/>
              <a:t>We are happy to announce that we have released a new form view button has been added to the screen.  </a:t>
            </a:r>
          </a:p>
          <a:p>
            <a:r>
              <a:rPr lang="en-US" baseline="0"/>
              <a:t>It will change from a grid to a form view which may be preferable for smaller devices.</a:t>
            </a:r>
          </a:p>
          <a:p>
            <a:endParaRPr lang="en-US"/>
          </a:p>
        </p:txBody>
      </p:sp>
      <p:sp>
        <p:nvSpPr>
          <p:cNvPr id="4" name="Header Placeholder 3"/>
          <p:cNvSpPr>
            <a:spLocks noGrp="1"/>
          </p:cNvSpPr>
          <p:nvPr>
            <p:ph type="hdr" sz="quarter" idx="10"/>
          </p:nvPr>
        </p:nvSpPr>
        <p:spPr>
          <a:xfrm>
            <a:off x="0" y="0"/>
            <a:ext cx="2901939" cy="449091"/>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89554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5/2/2018 1:21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14622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42</a:t>
            </a:fld>
            <a:endParaRPr lang="en-US"/>
          </a:p>
        </p:txBody>
      </p:sp>
    </p:spTree>
    <p:extLst>
      <p:ext uri="{BB962C8B-B14F-4D97-AF65-F5344CB8AC3E}">
        <p14:creationId xmlns:p14="http://schemas.microsoft.com/office/powerpoint/2010/main" val="3310048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43</a:t>
            </a:fld>
            <a:endParaRPr lang="en-US"/>
          </a:p>
        </p:txBody>
      </p:sp>
    </p:spTree>
    <p:extLst>
      <p:ext uri="{BB962C8B-B14F-4D97-AF65-F5344CB8AC3E}">
        <p14:creationId xmlns:p14="http://schemas.microsoft.com/office/powerpoint/2010/main" val="2574353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48</a:t>
            </a:fld>
            <a:endParaRPr lang="en-US"/>
          </a:p>
        </p:txBody>
      </p:sp>
    </p:spTree>
    <p:extLst>
      <p:ext uri="{BB962C8B-B14F-4D97-AF65-F5344CB8AC3E}">
        <p14:creationId xmlns:p14="http://schemas.microsoft.com/office/powerpoint/2010/main" val="3954890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49</a:t>
            </a:fld>
            <a:endParaRPr lang="en-US"/>
          </a:p>
        </p:txBody>
      </p:sp>
    </p:spTree>
    <p:extLst>
      <p:ext uri="{BB962C8B-B14F-4D97-AF65-F5344CB8AC3E}">
        <p14:creationId xmlns:p14="http://schemas.microsoft.com/office/powerpoint/2010/main" val="248724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50</a:t>
            </a:fld>
            <a:endParaRPr lang="en-US"/>
          </a:p>
        </p:txBody>
      </p:sp>
    </p:spTree>
    <p:extLst>
      <p:ext uri="{BB962C8B-B14F-4D97-AF65-F5344CB8AC3E}">
        <p14:creationId xmlns:p14="http://schemas.microsoft.com/office/powerpoint/2010/main" val="2965342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51</a:t>
            </a:fld>
            <a:endParaRPr lang="en-US"/>
          </a:p>
        </p:txBody>
      </p:sp>
    </p:spTree>
    <p:extLst>
      <p:ext uri="{BB962C8B-B14F-4D97-AF65-F5344CB8AC3E}">
        <p14:creationId xmlns:p14="http://schemas.microsoft.com/office/powerpoint/2010/main" val="2364632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52</a:t>
            </a:fld>
            <a:endParaRPr lang="en-US"/>
          </a:p>
        </p:txBody>
      </p:sp>
    </p:spTree>
    <p:extLst>
      <p:ext uri="{BB962C8B-B14F-4D97-AF65-F5344CB8AC3E}">
        <p14:creationId xmlns:p14="http://schemas.microsoft.com/office/powerpoint/2010/main" val="42524994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53</a:t>
            </a:fld>
            <a:endParaRPr lang="en-US"/>
          </a:p>
        </p:txBody>
      </p:sp>
    </p:spTree>
    <p:extLst>
      <p:ext uri="{BB962C8B-B14F-4D97-AF65-F5344CB8AC3E}">
        <p14:creationId xmlns:p14="http://schemas.microsoft.com/office/powerpoint/2010/main" val="1522456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54</a:t>
            </a:fld>
            <a:endParaRPr lang="en-US"/>
          </a:p>
        </p:txBody>
      </p:sp>
    </p:spTree>
    <p:extLst>
      <p:ext uri="{BB962C8B-B14F-4D97-AF65-F5344CB8AC3E}">
        <p14:creationId xmlns:p14="http://schemas.microsoft.com/office/powerpoint/2010/main" val="715710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55</a:t>
            </a:fld>
            <a:endParaRPr lang="en-US"/>
          </a:p>
        </p:txBody>
      </p:sp>
    </p:spTree>
    <p:extLst>
      <p:ext uri="{BB962C8B-B14F-4D97-AF65-F5344CB8AC3E}">
        <p14:creationId xmlns:p14="http://schemas.microsoft.com/office/powerpoint/2010/main" val="115342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5</a:t>
            </a:fld>
            <a:endParaRPr lang="en-US"/>
          </a:p>
        </p:txBody>
      </p:sp>
    </p:spTree>
    <p:extLst>
      <p:ext uri="{BB962C8B-B14F-4D97-AF65-F5344CB8AC3E}">
        <p14:creationId xmlns:p14="http://schemas.microsoft.com/office/powerpoint/2010/main" val="13595740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56</a:t>
            </a:fld>
            <a:endParaRPr lang="en-US"/>
          </a:p>
        </p:txBody>
      </p:sp>
    </p:spTree>
    <p:extLst>
      <p:ext uri="{BB962C8B-B14F-4D97-AF65-F5344CB8AC3E}">
        <p14:creationId xmlns:p14="http://schemas.microsoft.com/office/powerpoint/2010/main" val="475203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57</a:t>
            </a:fld>
            <a:endParaRPr lang="en-US"/>
          </a:p>
        </p:txBody>
      </p:sp>
    </p:spTree>
    <p:extLst>
      <p:ext uri="{BB962C8B-B14F-4D97-AF65-F5344CB8AC3E}">
        <p14:creationId xmlns:p14="http://schemas.microsoft.com/office/powerpoint/2010/main" val="3387684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58</a:t>
            </a:fld>
            <a:endParaRPr lang="en-US"/>
          </a:p>
        </p:txBody>
      </p:sp>
    </p:spTree>
    <p:extLst>
      <p:ext uri="{BB962C8B-B14F-4D97-AF65-F5344CB8AC3E}">
        <p14:creationId xmlns:p14="http://schemas.microsoft.com/office/powerpoint/2010/main" val="35197839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59</a:t>
            </a:fld>
            <a:endParaRPr lang="en-US"/>
          </a:p>
        </p:txBody>
      </p:sp>
    </p:spTree>
    <p:extLst>
      <p:ext uri="{BB962C8B-B14F-4D97-AF65-F5344CB8AC3E}">
        <p14:creationId xmlns:p14="http://schemas.microsoft.com/office/powerpoint/2010/main" val="23488147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60</a:t>
            </a:fld>
            <a:endParaRPr lang="en-US"/>
          </a:p>
        </p:txBody>
      </p:sp>
    </p:spTree>
    <p:extLst>
      <p:ext uri="{BB962C8B-B14F-4D97-AF65-F5344CB8AC3E}">
        <p14:creationId xmlns:p14="http://schemas.microsoft.com/office/powerpoint/2010/main" val="299254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61</a:t>
            </a:fld>
            <a:endParaRPr lang="en-US"/>
          </a:p>
        </p:txBody>
      </p:sp>
    </p:spTree>
    <p:extLst>
      <p:ext uri="{BB962C8B-B14F-4D97-AF65-F5344CB8AC3E}">
        <p14:creationId xmlns:p14="http://schemas.microsoft.com/office/powerpoint/2010/main" val="20374594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62</a:t>
            </a:fld>
            <a:endParaRPr lang="en-US"/>
          </a:p>
        </p:txBody>
      </p:sp>
    </p:spTree>
    <p:extLst>
      <p:ext uri="{BB962C8B-B14F-4D97-AF65-F5344CB8AC3E}">
        <p14:creationId xmlns:p14="http://schemas.microsoft.com/office/powerpoint/2010/main" val="13662264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63</a:t>
            </a:fld>
            <a:endParaRPr lang="en-US"/>
          </a:p>
        </p:txBody>
      </p:sp>
    </p:spTree>
    <p:extLst>
      <p:ext uri="{BB962C8B-B14F-4D97-AF65-F5344CB8AC3E}">
        <p14:creationId xmlns:p14="http://schemas.microsoft.com/office/powerpoint/2010/main" val="29653638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64</a:t>
            </a:fld>
            <a:endParaRPr lang="en-US"/>
          </a:p>
        </p:txBody>
      </p:sp>
    </p:spTree>
    <p:extLst>
      <p:ext uri="{BB962C8B-B14F-4D97-AF65-F5344CB8AC3E}">
        <p14:creationId xmlns:p14="http://schemas.microsoft.com/office/powerpoint/2010/main" val="6238861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65</a:t>
            </a:fld>
            <a:endParaRPr lang="en-US"/>
          </a:p>
        </p:txBody>
      </p:sp>
    </p:spTree>
    <p:extLst>
      <p:ext uri="{BB962C8B-B14F-4D97-AF65-F5344CB8AC3E}">
        <p14:creationId xmlns:p14="http://schemas.microsoft.com/office/powerpoint/2010/main" val="100957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6</a:t>
            </a:fld>
            <a:endParaRPr lang="en-US"/>
          </a:p>
        </p:txBody>
      </p:sp>
    </p:spTree>
    <p:extLst>
      <p:ext uri="{BB962C8B-B14F-4D97-AF65-F5344CB8AC3E}">
        <p14:creationId xmlns:p14="http://schemas.microsoft.com/office/powerpoint/2010/main" val="22501428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66</a:t>
            </a:fld>
            <a:endParaRPr lang="en-US"/>
          </a:p>
        </p:txBody>
      </p:sp>
    </p:spTree>
    <p:extLst>
      <p:ext uri="{BB962C8B-B14F-4D97-AF65-F5344CB8AC3E}">
        <p14:creationId xmlns:p14="http://schemas.microsoft.com/office/powerpoint/2010/main" val="37628066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67</a:t>
            </a:fld>
            <a:endParaRPr lang="en-US"/>
          </a:p>
        </p:txBody>
      </p:sp>
    </p:spTree>
    <p:extLst>
      <p:ext uri="{BB962C8B-B14F-4D97-AF65-F5344CB8AC3E}">
        <p14:creationId xmlns:p14="http://schemas.microsoft.com/office/powerpoint/2010/main" val="32711184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68</a:t>
            </a:fld>
            <a:endParaRPr lang="en-US"/>
          </a:p>
        </p:txBody>
      </p:sp>
    </p:spTree>
    <p:extLst>
      <p:ext uri="{BB962C8B-B14F-4D97-AF65-F5344CB8AC3E}">
        <p14:creationId xmlns:p14="http://schemas.microsoft.com/office/powerpoint/2010/main" val="37090536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69</a:t>
            </a:fld>
            <a:endParaRPr lang="en-US"/>
          </a:p>
        </p:txBody>
      </p:sp>
    </p:spTree>
    <p:extLst>
      <p:ext uri="{BB962C8B-B14F-4D97-AF65-F5344CB8AC3E}">
        <p14:creationId xmlns:p14="http://schemas.microsoft.com/office/powerpoint/2010/main" val="34347093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70</a:t>
            </a:fld>
            <a:endParaRPr lang="en-US"/>
          </a:p>
        </p:txBody>
      </p:sp>
    </p:spTree>
    <p:extLst>
      <p:ext uri="{BB962C8B-B14F-4D97-AF65-F5344CB8AC3E}">
        <p14:creationId xmlns:p14="http://schemas.microsoft.com/office/powerpoint/2010/main" val="13065720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71</a:t>
            </a:fld>
            <a:endParaRPr lang="en-US"/>
          </a:p>
        </p:txBody>
      </p:sp>
    </p:spTree>
    <p:extLst>
      <p:ext uri="{BB962C8B-B14F-4D97-AF65-F5344CB8AC3E}">
        <p14:creationId xmlns:p14="http://schemas.microsoft.com/office/powerpoint/2010/main" val="20501371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72</a:t>
            </a:fld>
            <a:endParaRPr lang="en-US"/>
          </a:p>
        </p:txBody>
      </p:sp>
    </p:spTree>
    <p:extLst>
      <p:ext uri="{BB962C8B-B14F-4D97-AF65-F5344CB8AC3E}">
        <p14:creationId xmlns:p14="http://schemas.microsoft.com/office/powerpoint/2010/main" val="14294191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74</a:t>
            </a:fld>
            <a:endParaRPr lang="en-US"/>
          </a:p>
        </p:txBody>
      </p:sp>
    </p:spTree>
    <p:extLst>
      <p:ext uri="{BB962C8B-B14F-4D97-AF65-F5344CB8AC3E}">
        <p14:creationId xmlns:p14="http://schemas.microsoft.com/office/powerpoint/2010/main" val="24589513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75</a:t>
            </a:fld>
            <a:endParaRPr lang="en-US"/>
          </a:p>
        </p:txBody>
      </p:sp>
    </p:spTree>
    <p:extLst>
      <p:ext uri="{BB962C8B-B14F-4D97-AF65-F5344CB8AC3E}">
        <p14:creationId xmlns:p14="http://schemas.microsoft.com/office/powerpoint/2010/main" val="10417809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76</a:t>
            </a:fld>
            <a:endParaRPr lang="en-US"/>
          </a:p>
        </p:txBody>
      </p:sp>
    </p:spTree>
    <p:extLst>
      <p:ext uri="{BB962C8B-B14F-4D97-AF65-F5344CB8AC3E}">
        <p14:creationId xmlns:p14="http://schemas.microsoft.com/office/powerpoint/2010/main" val="350394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Microsoft</a:t>
            </a:r>
            <a:r>
              <a:rPr lang="en-US" baseline="0"/>
              <a:t> Dynamics SL has a long history of focusing on Project based companies.  </a:t>
            </a:r>
          </a:p>
          <a:p>
            <a:r>
              <a:rPr lang="en-US" baseline="0"/>
              <a:t>&lt;click&gt; The major features used by Project managers and Project employees are available today.</a:t>
            </a:r>
          </a:p>
          <a:p>
            <a:r>
              <a:rPr lang="en-US" baseline="0"/>
              <a:t>&lt;click&gt; New project features have been added to assist Resource managers with scheduling.  </a:t>
            </a:r>
          </a:p>
          <a:p>
            <a:r>
              <a:rPr lang="en-US" baseline="0"/>
              <a:t>&lt;click&gt; Reporting and requesting features needed by managers and employees have been added.</a:t>
            </a:r>
          </a:p>
          <a:p>
            <a:endParaRPr lang="en-US" baseline="0"/>
          </a:p>
          <a:p>
            <a:endParaRPr lang="en-US" baseline="0"/>
          </a:p>
          <a:p>
            <a:endParaRPr lang="en-US" baseline="0"/>
          </a:p>
          <a:p>
            <a:endParaRPr lang="en-US" baseline="0"/>
          </a:p>
          <a:p>
            <a:pPr defTabSz="913718">
              <a:spcAft>
                <a:spcPts val="333"/>
              </a:spcAft>
              <a:defRPr/>
            </a:pPr>
            <a:endParaRPr lang="en-US">
              <a:gradFill>
                <a:gsLst>
                  <a:gs pos="0">
                    <a:srgbClr val="FFFFFF"/>
                  </a:gs>
                  <a:gs pos="100000">
                    <a:srgbClr val="FFFFFF"/>
                  </a:gs>
                </a:gsLst>
                <a:lin ang="5400000" scaled="0"/>
              </a:gradFill>
              <a:ea typeface="Segoe UI" pitchFamily="34" charset="0"/>
              <a:cs typeface="Segoe UI" pitchFamily="34" charset="0"/>
            </a:endParaRPr>
          </a:p>
          <a:p>
            <a:endParaRPr lang="en-US"/>
          </a:p>
        </p:txBody>
      </p:sp>
      <p:sp>
        <p:nvSpPr>
          <p:cNvPr id="4" name="Header Placeholder 3"/>
          <p:cNvSpPr>
            <a:spLocks noGrp="1"/>
          </p:cNvSpPr>
          <p:nvPr>
            <p:ph type="hdr" sz="quarter" idx="10"/>
          </p:nvPr>
        </p:nvSpPr>
        <p:spPr/>
        <p:txBody>
          <a:bodyPr/>
          <a:lstStyle/>
          <a:p>
            <a:r>
              <a:rPr>
                <a:solidFill>
                  <a:prstClr val="black"/>
                </a:solidFill>
              </a:rPr>
              <a:t>Microsoft Dynamics</a:t>
            </a:r>
          </a:p>
        </p:txBody>
      </p:sp>
      <p:sp>
        <p:nvSpPr>
          <p:cNvPr id="5" name="Footer Placeholder 4"/>
          <p:cNvSpPr>
            <a:spLocks noGrp="1"/>
          </p:cNvSpPr>
          <p:nvPr>
            <p:ph type="ftr" sz="quarter" idx="11"/>
          </p:nvPr>
        </p:nvSpPr>
        <p:spPr/>
        <p:txBody>
          <a:bodyPr/>
          <a:lstStyle/>
          <a:p>
            <a:pPr defTabSz="912558"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2558"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22C2251-6BDD-439E-8329-91C8ECD1D60C}" type="datetime1">
              <a:rPr lang="en-US" smtClean="0">
                <a:solidFill>
                  <a:prstClr val="black"/>
                </a:solidFill>
              </a:rPr>
              <a:pPr/>
              <a:t>5/2/2018</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231604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a:t>
            </a:r>
            <a:r>
              <a:rPr lang="en-US" i="1"/>
              <a:t>Project Change Orders</a:t>
            </a:r>
            <a:r>
              <a:rPr lang="en-US"/>
              <a:t> (CN.COP.00) to enter and maintain change orders for a project. </a:t>
            </a:r>
          </a:p>
          <a:p>
            <a:r>
              <a:rPr lang="en-US"/>
              <a:t>Changes can be made to financial data (changes in the budget), date information (change in duration), or reference information. </a:t>
            </a:r>
          </a:p>
          <a:p>
            <a:r>
              <a:rPr lang="en-US"/>
              <a:t>Change records are stored in the Project Change Order master table (PJCOPROJ). </a:t>
            </a:r>
            <a:endParaRPr lang="en-US">
              <a:cs typeface="Calibri"/>
            </a:endParaRPr>
          </a:p>
          <a:p>
            <a:r>
              <a:rPr lang="en-US"/>
              <a:t>Change orders at this level usually represent a change in the agreement with the customer or owner, although internal-only changes may also be entered. </a:t>
            </a:r>
          </a:p>
          <a:p>
            <a:r>
              <a:rPr lang="en-US"/>
              <a:t>If interfaced to Flexible Billings, this program automatically adds the change order information to the billing format of the construction billing at the desired location.</a:t>
            </a:r>
            <a:endParaRPr lang="en-US">
              <a:cs typeface="Calibri"/>
            </a:endParaRPr>
          </a:p>
          <a:p>
            <a:r>
              <a:rPr lang="en-US"/>
              <a:t>If the Currency Manger module is installed and </a:t>
            </a:r>
            <a:r>
              <a:rPr lang="en-US" b="1"/>
              <a:t>Activate Multi-Currency Entry</a:t>
            </a:r>
            <a:r>
              <a:rPr lang="en-US"/>
              <a:t> is selected in </a:t>
            </a:r>
            <a:r>
              <a:rPr lang="en-US" i="1"/>
              <a:t>CM Setup</a:t>
            </a:r>
            <a:r>
              <a:rPr lang="en-US"/>
              <a:t> (24.950.00) the currency buttons on the application toolbar are enabled. </a:t>
            </a:r>
          </a:p>
          <a:p>
            <a:r>
              <a:rPr lang="en-US"/>
              <a:t>The amounts appear by default in the subcontract currency.  The </a:t>
            </a:r>
            <a:r>
              <a:rPr lang="en-US" b="1"/>
              <a:t>Change Currency</a:t>
            </a:r>
            <a:r>
              <a:rPr lang="en-US"/>
              <a:t> button allows you to toggle between subcontract currency and base currency.</a:t>
            </a:r>
          </a:p>
          <a:p>
            <a:r>
              <a:rPr lang="en-US"/>
              <a:t>Following are the field descriptions for </a:t>
            </a:r>
            <a:r>
              <a:rPr lang="en-US" i="1"/>
              <a:t>Project Change Orders</a:t>
            </a:r>
            <a:r>
              <a:rPr lang="en-US"/>
              <a:t> (CN.COP.00).</a:t>
            </a:r>
          </a:p>
          <a:p>
            <a:endParaRPr lang="en-US">
              <a:cs typeface="Calibri"/>
            </a:endParaRPr>
          </a:p>
        </p:txBody>
      </p:sp>
      <p:sp>
        <p:nvSpPr>
          <p:cNvPr id="4" name="Slide Number Placeholder 3"/>
          <p:cNvSpPr>
            <a:spLocks noGrp="1"/>
          </p:cNvSpPr>
          <p:nvPr>
            <p:ph type="sldNum" sz="quarter" idx="10"/>
          </p:nvPr>
        </p:nvSpPr>
        <p:spPr/>
        <p:txBody>
          <a:bodyPr/>
          <a:lstStyle/>
          <a:p>
            <a:fld id="{A30109B7-91C2-495A-BE1E-5716D5C88F47}" type="slidenum">
              <a:rPr lang="en-US" smtClean="0"/>
              <a:t>82</a:t>
            </a:fld>
            <a:endParaRPr lang="en-US"/>
          </a:p>
        </p:txBody>
      </p:sp>
    </p:spTree>
    <p:extLst>
      <p:ext uri="{BB962C8B-B14F-4D97-AF65-F5344CB8AC3E}">
        <p14:creationId xmlns:p14="http://schemas.microsoft.com/office/powerpoint/2010/main" val="9836910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83</a:t>
            </a:fld>
            <a:endParaRPr lang="en-US"/>
          </a:p>
        </p:txBody>
      </p:sp>
    </p:spTree>
    <p:extLst>
      <p:ext uri="{BB962C8B-B14F-4D97-AF65-F5344CB8AC3E}">
        <p14:creationId xmlns:p14="http://schemas.microsoft.com/office/powerpoint/2010/main" val="371814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84</a:t>
            </a:fld>
            <a:endParaRPr lang="en-US"/>
          </a:p>
        </p:txBody>
      </p:sp>
    </p:spTree>
    <p:extLst>
      <p:ext uri="{BB962C8B-B14F-4D97-AF65-F5344CB8AC3E}">
        <p14:creationId xmlns:p14="http://schemas.microsoft.com/office/powerpoint/2010/main" val="5407469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a:t>
            </a:r>
            <a:r>
              <a:rPr lang="en-US" i="1"/>
              <a:t>Project Charge Entry</a:t>
            </a:r>
            <a:r>
              <a:rPr lang="en-US"/>
              <a:t> (PA.CHG.00) to enter transactions directly into the Project Management and Accounting tables. </a:t>
            </a:r>
          </a:p>
          <a:p>
            <a:r>
              <a:rPr lang="en-US"/>
              <a:t>These transactions are generally charges or revenue activities that have not been captured automatically via an interface, such as from Accounts Payable or Accounts Receivable, or from labor transactions in the Time and Expense for Projects module. </a:t>
            </a:r>
          </a:p>
          <a:p>
            <a:endParaRPr lang="en-US"/>
          </a:p>
          <a:p>
            <a:r>
              <a:rPr lang="en-US"/>
              <a:t>This screen may also be used to load the balance forward amounts during initial implementation. </a:t>
            </a:r>
          </a:p>
          <a:p>
            <a:r>
              <a:rPr lang="en-US"/>
              <a:t>The transactions are input as a batch. </a:t>
            </a:r>
          </a:p>
          <a:p>
            <a:r>
              <a:rPr lang="en-US"/>
              <a:t>Some of the fields shown in the sample screen are ID fields that can be used to capture site-specific, project-related information. </a:t>
            </a:r>
          </a:p>
          <a:p>
            <a:r>
              <a:rPr lang="en-US"/>
              <a:t>See the description for transaction ID fields as some fields are reserved for system use.</a:t>
            </a:r>
            <a:endParaRPr lang="en-US">
              <a:cs typeface="Calibri"/>
            </a:endParaRPr>
          </a:p>
          <a:p>
            <a:r>
              <a:rPr lang="en-US"/>
              <a:t>The  application toolbar currency buttons are activated when </a:t>
            </a:r>
            <a:r>
              <a:rPr lang="en-US" b="1"/>
              <a:t>Activate Foreign Currency Project Management</a:t>
            </a:r>
            <a:r>
              <a:rPr lang="en-US"/>
              <a:t> is selected in Project Controller Setup (PA.SET.00), PC Options and Setup tab. Once a currency is selected for the batch, only projects with that currency can be selected on charge entries.</a:t>
            </a:r>
          </a:p>
          <a:p>
            <a:r>
              <a:rPr lang="en-US"/>
              <a:t>When data is entered using rates set up in Standard Rate Entry (PA.RAE.00) the rates found are converted to the project currency to calculate the </a:t>
            </a:r>
            <a:r>
              <a:rPr lang="en-US" b="1"/>
              <a:t>Amount</a:t>
            </a:r>
            <a:r>
              <a:rPr lang="en-US"/>
              <a:t>.  </a:t>
            </a:r>
          </a:p>
          <a:p>
            <a:r>
              <a:rPr lang="en-US"/>
              <a:t>Following are the field descriptions for </a:t>
            </a:r>
            <a:r>
              <a:rPr lang="en-US" i="1"/>
              <a:t>Project Charge Entry</a:t>
            </a:r>
            <a:r>
              <a:rPr lang="en-US"/>
              <a:t> (PA.CHG.00).</a:t>
            </a:r>
          </a:p>
          <a:p>
            <a:endParaRPr lang="en-US">
              <a:cs typeface="Calibri"/>
            </a:endParaRPr>
          </a:p>
        </p:txBody>
      </p:sp>
      <p:sp>
        <p:nvSpPr>
          <p:cNvPr id="4" name="Slide Number Placeholder 3"/>
          <p:cNvSpPr>
            <a:spLocks noGrp="1"/>
          </p:cNvSpPr>
          <p:nvPr>
            <p:ph type="sldNum" sz="quarter" idx="10"/>
          </p:nvPr>
        </p:nvSpPr>
        <p:spPr/>
        <p:txBody>
          <a:bodyPr/>
          <a:lstStyle/>
          <a:p>
            <a:fld id="{A30109B7-91C2-495A-BE1E-5716D5C88F47}" type="slidenum">
              <a:rPr lang="en-US" smtClean="0"/>
              <a:t>90</a:t>
            </a:fld>
            <a:endParaRPr lang="en-US"/>
          </a:p>
        </p:txBody>
      </p:sp>
    </p:spTree>
    <p:extLst>
      <p:ext uri="{BB962C8B-B14F-4D97-AF65-F5344CB8AC3E}">
        <p14:creationId xmlns:p14="http://schemas.microsoft.com/office/powerpoint/2010/main" val="20681515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a:t>
            </a:r>
            <a:r>
              <a:rPr lang="en-US" i="1"/>
              <a:t>Project Change Orders</a:t>
            </a:r>
            <a:r>
              <a:rPr lang="en-US"/>
              <a:t> (CN.COP.00) to enter and maintain change orders for a project. </a:t>
            </a:r>
          </a:p>
          <a:p>
            <a:r>
              <a:rPr lang="en-US"/>
              <a:t>Changes can be made to financial data (changes in the budget), date information (change in duration), or reference information. </a:t>
            </a:r>
          </a:p>
          <a:p>
            <a:r>
              <a:rPr lang="en-US"/>
              <a:t>Change records are stored in the Project Change Order master table (PJCOPROJ). </a:t>
            </a:r>
            <a:endParaRPr lang="en-US">
              <a:cs typeface="Calibri"/>
            </a:endParaRPr>
          </a:p>
          <a:p>
            <a:r>
              <a:rPr lang="en-US"/>
              <a:t>Change orders at this level usually represent a change in the agreement with the customer or owner, although internal-only changes may also be entered. </a:t>
            </a:r>
          </a:p>
          <a:p>
            <a:r>
              <a:rPr lang="en-US"/>
              <a:t>If interfaced to Flexible Billings, this program automatically adds the change order information to the billing format of the construction billing at the desired location.</a:t>
            </a:r>
            <a:endParaRPr lang="en-US">
              <a:cs typeface="Calibri"/>
            </a:endParaRPr>
          </a:p>
          <a:p>
            <a:r>
              <a:rPr lang="en-US"/>
              <a:t>If the Currency Manger module is installed and </a:t>
            </a:r>
            <a:r>
              <a:rPr lang="en-US" b="1"/>
              <a:t>Activate Multi-Currency Entry</a:t>
            </a:r>
            <a:r>
              <a:rPr lang="en-US"/>
              <a:t> is selected in </a:t>
            </a:r>
            <a:r>
              <a:rPr lang="en-US" i="1"/>
              <a:t>CM Setup</a:t>
            </a:r>
            <a:r>
              <a:rPr lang="en-US"/>
              <a:t> (24.950.00) the currency buttons on the application toolbar are enabled. </a:t>
            </a:r>
          </a:p>
          <a:p>
            <a:r>
              <a:rPr lang="en-US"/>
              <a:t>The amounts appear by default in the subcontract currency.  The </a:t>
            </a:r>
            <a:r>
              <a:rPr lang="en-US" b="1"/>
              <a:t>Change Currency</a:t>
            </a:r>
            <a:r>
              <a:rPr lang="en-US"/>
              <a:t> button allows you to toggle between subcontract currency and base currency.</a:t>
            </a:r>
          </a:p>
          <a:p>
            <a:r>
              <a:rPr lang="en-US"/>
              <a:t>Following are the field descriptions for </a:t>
            </a:r>
            <a:r>
              <a:rPr lang="en-US" i="1"/>
              <a:t>Project Change Orders</a:t>
            </a:r>
            <a:r>
              <a:rPr lang="en-US"/>
              <a:t> (CN.COP.00).</a:t>
            </a:r>
          </a:p>
          <a:p>
            <a:endParaRPr lang="en-US">
              <a:cs typeface="Calibri"/>
            </a:endParaRPr>
          </a:p>
        </p:txBody>
      </p:sp>
      <p:sp>
        <p:nvSpPr>
          <p:cNvPr id="4" name="Slide Number Placeholder 3"/>
          <p:cNvSpPr>
            <a:spLocks noGrp="1"/>
          </p:cNvSpPr>
          <p:nvPr>
            <p:ph type="sldNum" sz="quarter" idx="10"/>
          </p:nvPr>
        </p:nvSpPr>
        <p:spPr/>
        <p:txBody>
          <a:bodyPr/>
          <a:lstStyle/>
          <a:p>
            <a:fld id="{A30109B7-91C2-495A-BE1E-5716D5C88F47}" type="slidenum">
              <a:rPr lang="en-US" smtClean="0"/>
              <a:t>91</a:t>
            </a:fld>
            <a:endParaRPr lang="en-US"/>
          </a:p>
        </p:txBody>
      </p:sp>
    </p:spTree>
    <p:extLst>
      <p:ext uri="{BB962C8B-B14F-4D97-AF65-F5344CB8AC3E}">
        <p14:creationId xmlns:p14="http://schemas.microsoft.com/office/powerpoint/2010/main" val="5243538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92</a:t>
            </a:fld>
            <a:endParaRPr lang="en-US"/>
          </a:p>
        </p:txBody>
      </p:sp>
    </p:spTree>
    <p:extLst>
      <p:ext uri="{BB962C8B-B14F-4D97-AF65-F5344CB8AC3E}">
        <p14:creationId xmlns:p14="http://schemas.microsoft.com/office/powerpoint/2010/main" val="1798206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97</a:t>
            </a:fld>
            <a:endParaRPr lang="en-US"/>
          </a:p>
        </p:txBody>
      </p:sp>
    </p:spTree>
    <p:extLst>
      <p:ext uri="{BB962C8B-B14F-4D97-AF65-F5344CB8AC3E}">
        <p14:creationId xmlns:p14="http://schemas.microsoft.com/office/powerpoint/2010/main" val="404941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9</a:t>
            </a:fld>
            <a:endParaRPr lang="en-US"/>
          </a:p>
        </p:txBody>
      </p:sp>
    </p:spTree>
    <p:extLst>
      <p:ext uri="{BB962C8B-B14F-4D97-AF65-F5344CB8AC3E}">
        <p14:creationId xmlns:p14="http://schemas.microsoft.com/office/powerpoint/2010/main" val="294303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0109B7-91C2-495A-BE1E-5716D5C88F47}" type="slidenum">
              <a:rPr lang="en-US" smtClean="0"/>
              <a:t>10</a:t>
            </a:fld>
            <a:endParaRPr lang="en-US"/>
          </a:p>
        </p:txBody>
      </p:sp>
    </p:spTree>
    <p:extLst>
      <p:ext uri="{BB962C8B-B14F-4D97-AF65-F5344CB8AC3E}">
        <p14:creationId xmlns:p14="http://schemas.microsoft.com/office/powerpoint/2010/main" val="949599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21189" r="15525" b="7567"/>
          <a:stretch/>
        </p:blipFill>
        <p:spPr>
          <a:xfrm>
            <a:off x="0" y="0"/>
            <a:ext cx="12192000" cy="6858973"/>
          </a:xfrm>
          <a:prstGeom prst="rect">
            <a:avLst/>
          </a:prstGeom>
        </p:spPr>
      </p:pic>
      <p:pic>
        <p:nvPicPr>
          <p:cNvPr id="10" name="MS logo gray - EMF"/>
          <p:cNvPicPr>
            <a:picLocks noChangeAspect="1"/>
          </p:cNvPicPr>
          <p:nvPr userDrawn="1"/>
        </p:nvPicPr>
        <p:blipFill>
          <a:blip r:embed="rId3"/>
          <a:stretch>
            <a:fillRect/>
          </a:stretch>
        </p:blipFill>
        <p:spPr bwMode="black">
          <a:xfrm>
            <a:off x="451632" y="470067"/>
            <a:ext cx="1423303" cy="304828"/>
          </a:xfrm>
          <a:prstGeom prst="rect">
            <a:avLst/>
          </a:prstGeom>
        </p:spPr>
      </p:pic>
      <p:sp>
        <p:nvSpPr>
          <p:cNvPr id="4" name="Rectangle 3"/>
          <p:cNvSpPr/>
          <p:nvPr userDrawn="1"/>
        </p:nvSpPr>
        <p:spPr bwMode="auto">
          <a:xfrm>
            <a:off x="269302" y="2077813"/>
            <a:ext cx="6274974" cy="3586208"/>
          </a:xfrm>
          <a:prstGeom prst="rect">
            <a:avLst/>
          </a:prstGeom>
          <a:solidFill>
            <a:srgbClr val="FFFFFF">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3"/>
            <a:ext cx="6274911" cy="1793104"/>
          </a:xfrm>
          <a:noFill/>
        </p:spPr>
        <p:txBody>
          <a:bodyPr lIns="146304" tIns="91440" rIns="146304" bIns="91440" anchor="t" anchorCtr="0"/>
          <a:lstStyle>
            <a:lvl1pPr>
              <a:defRPr sz="4705" spc="-98" baseline="0">
                <a:gradFill>
                  <a:gsLst>
                    <a:gs pos="18471">
                      <a:srgbClr val="353535"/>
                    </a:gs>
                    <a:gs pos="46000">
                      <a:srgbClr val="353535"/>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6"/>
            <a:ext cx="6276530" cy="651821"/>
          </a:xfrm>
        </p:spPr>
        <p:txBody>
          <a:bodyPr wrap="square" lIns="164592" tIns="109728" rIns="164592" bIns="109728">
            <a:spAutoFit/>
          </a:bodyPr>
          <a:lstStyle>
            <a:lvl1pPr marL="0" indent="0">
              <a:spcBef>
                <a:spcPts val="0"/>
              </a:spcBef>
              <a:buNone/>
              <a:defRPr sz="3137">
                <a:gradFill>
                  <a:gsLst>
                    <a:gs pos="18471">
                      <a:srgbClr val="353535"/>
                    </a:gs>
                    <a:gs pos="46000">
                      <a:srgbClr val="353535"/>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96304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8624868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0813802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7"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872811174"/>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0985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0939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15245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9097210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2882893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189178"/>
            <a:ext cx="11653523" cy="213049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527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2" y="2980725"/>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0"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6" name="Picture 5">
            <a:extLst>
              <a:ext uri="{FF2B5EF4-FFF2-40B4-BE49-F238E27FC236}">
                <a16:creationId xmlns:a16="http://schemas.microsoft.com/office/drawing/2014/main" id="{EE975EB3-BD25-4E2B-B6E7-590386FD10AF}"/>
              </a:ext>
            </a:extLst>
          </p:cNvPr>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813335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12" name="Picture 11"/>
          <p:cNvPicPr>
            <a:picLocks noChangeAspect="1"/>
          </p:cNvPicPr>
          <p:nvPr userDrawn="1"/>
        </p:nvPicPr>
        <p:blipFill>
          <a:blip r:embed="rId2"/>
          <a:stretch>
            <a:fillRect/>
          </a:stretch>
        </p:blipFill>
        <p:spPr bwMode="black">
          <a:xfrm>
            <a:off x="448212" y="470067"/>
            <a:ext cx="1454257" cy="304828"/>
          </a:xfrm>
          <a:prstGeom prst="rect">
            <a:avLst/>
          </a:prstGeom>
        </p:spPr>
      </p:pic>
      <p:pic>
        <p:nvPicPr>
          <p:cNvPr id="7" name="Picture 6"/>
          <p:cNvPicPr>
            <a:picLocks noChangeAspect="1"/>
          </p:cNvPicPr>
          <p:nvPr userDrawn="1"/>
        </p:nvPicPr>
        <p:blipFill rotWithShape="1">
          <a:blip r:embed="rId3"/>
          <a:srcRect l="36954" t="21189" r="15525" b="7567"/>
          <a:stretch/>
        </p:blipFill>
        <p:spPr>
          <a:xfrm>
            <a:off x="5333417" y="0"/>
            <a:ext cx="6858583" cy="6858973"/>
          </a:xfrm>
          <a:prstGeom prst="rect">
            <a:avLst/>
          </a:prstGeom>
        </p:spPr>
      </p:pic>
    </p:spTree>
    <p:extLst>
      <p:ext uri="{BB962C8B-B14F-4D97-AF65-F5344CB8AC3E}">
        <p14:creationId xmlns:p14="http://schemas.microsoft.com/office/powerpoint/2010/main" val="324227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Impact Monocolo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27ABB6-6450-4320-A794-F1B092C44E7E}"/>
              </a:ext>
            </a:extLst>
          </p:cNvPr>
          <p:cNvSpPr/>
          <p:nvPr userDrawn="1"/>
        </p:nvSpPr>
        <p:spPr>
          <a:xfrm>
            <a:off x="0" y="-21022"/>
            <a:ext cx="12192000" cy="6879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2482041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A1835-C3EC-40FE-B21A-FBCFD5B8C4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C7497D-16AE-499D-9514-E558DCED4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27C5D0-C90F-4B3A-AECF-967BC6B0C8FD}"/>
              </a:ext>
            </a:extLst>
          </p:cNvPr>
          <p:cNvSpPr>
            <a:spLocks noGrp="1"/>
          </p:cNvSpPr>
          <p:nvPr>
            <p:ph type="dt" sz="half" idx="10"/>
          </p:nvPr>
        </p:nvSpPr>
        <p:spPr/>
        <p:txBody>
          <a:bodyPr/>
          <a:lstStyle/>
          <a:p>
            <a:fld id="{91B35986-B568-490B-8BAE-29AFFDCF17B4}" type="datetimeFigureOut">
              <a:rPr lang="en-US" smtClean="0"/>
              <a:t>5/2/2018</a:t>
            </a:fld>
            <a:endParaRPr lang="en-US"/>
          </a:p>
        </p:txBody>
      </p:sp>
      <p:sp>
        <p:nvSpPr>
          <p:cNvPr id="5" name="Footer Placeholder 4">
            <a:extLst>
              <a:ext uri="{FF2B5EF4-FFF2-40B4-BE49-F238E27FC236}">
                <a16:creationId xmlns:a16="http://schemas.microsoft.com/office/drawing/2014/main" id="{F1F3E517-1215-4518-8F28-ED47B59B7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11789-8618-444C-BA07-66B1C47861DB}"/>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18966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3840-C074-450D-B247-A361C698C3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347243-0A77-4434-AAA0-0E35854E09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7CAA9-6409-4338-AB03-F54710354C77}"/>
              </a:ext>
            </a:extLst>
          </p:cNvPr>
          <p:cNvSpPr>
            <a:spLocks noGrp="1"/>
          </p:cNvSpPr>
          <p:nvPr>
            <p:ph type="dt" sz="half" idx="10"/>
          </p:nvPr>
        </p:nvSpPr>
        <p:spPr/>
        <p:txBody>
          <a:bodyPr/>
          <a:lstStyle/>
          <a:p>
            <a:fld id="{91B35986-B568-490B-8BAE-29AFFDCF17B4}" type="datetimeFigureOut">
              <a:rPr lang="en-US" smtClean="0"/>
              <a:t>5/2/2018</a:t>
            </a:fld>
            <a:endParaRPr lang="en-US"/>
          </a:p>
        </p:txBody>
      </p:sp>
      <p:sp>
        <p:nvSpPr>
          <p:cNvPr id="5" name="Footer Placeholder 4">
            <a:extLst>
              <a:ext uri="{FF2B5EF4-FFF2-40B4-BE49-F238E27FC236}">
                <a16:creationId xmlns:a16="http://schemas.microsoft.com/office/drawing/2014/main" id="{F769A61B-96A8-4678-B3FB-54C41FDDA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9CEBD-8C9B-42CD-9550-746431C7A4E2}"/>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648191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7B89-91F3-410B-9B14-72FF55F6C8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9A9A03-B0A0-4BEF-94F8-27434B855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289061-766F-4515-81E7-2B54967C8EC6}"/>
              </a:ext>
            </a:extLst>
          </p:cNvPr>
          <p:cNvSpPr>
            <a:spLocks noGrp="1"/>
          </p:cNvSpPr>
          <p:nvPr>
            <p:ph type="dt" sz="half" idx="10"/>
          </p:nvPr>
        </p:nvSpPr>
        <p:spPr/>
        <p:txBody>
          <a:bodyPr/>
          <a:lstStyle/>
          <a:p>
            <a:fld id="{91B35986-B568-490B-8BAE-29AFFDCF17B4}" type="datetimeFigureOut">
              <a:rPr lang="en-US" smtClean="0"/>
              <a:t>5/2/2018</a:t>
            </a:fld>
            <a:endParaRPr lang="en-US"/>
          </a:p>
        </p:txBody>
      </p:sp>
      <p:sp>
        <p:nvSpPr>
          <p:cNvPr id="5" name="Footer Placeholder 4">
            <a:extLst>
              <a:ext uri="{FF2B5EF4-FFF2-40B4-BE49-F238E27FC236}">
                <a16:creationId xmlns:a16="http://schemas.microsoft.com/office/drawing/2014/main" id="{415A113B-A32A-4448-AC86-4FD170D32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58E96-24DF-457E-9950-72E11786B7D9}"/>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668577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9832-A469-46F5-BB5E-A995ED076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F25869-2F66-44E5-99F7-98CB801590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17A809-95D2-4F52-AA8C-020CA0613E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B82D0D-D9C1-4CA4-A009-9F96C5F065FE}"/>
              </a:ext>
            </a:extLst>
          </p:cNvPr>
          <p:cNvSpPr>
            <a:spLocks noGrp="1"/>
          </p:cNvSpPr>
          <p:nvPr>
            <p:ph type="dt" sz="half" idx="10"/>
          </p:nvPr>
        </p:nvSpPr>
        <p:spPr/>
        <p:txBody>
          <a:bodyPr/>
          <a:lstStyle/>
          <a:p>
            <a:fld id="{91B35986-B568-490B-8BAE-29AFFDCF17B4}" type="datetimeFigureOut">
              <a:rPr lang="en-US" smtClean="0"/>
              <a:t>5/2/2018</a:t>
            </a:fld>
            <a:endParaRPr lang="en-US"/>
          </a:p>
        </p:txBody>
      </p:sp>
      <p:sp>
        <p:nvSpPr>
          <p:cNvPr id="6" name="Footer Placeholder 5">
            <a:extLst>
              <a:ext uri="{FF2B5EF4-FFF2-40B4-BE49-F238E27FC236}">
                <a16:creationId xmlns:a16="http://schemas.microsoft.com/office/drawing/2014/main" id="{4BF8A041-5D14-48E0-8B08-C2BF53B4A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8FE43-1ADE-49C8-8675-F6945D4BC537}"/>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332586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7B0E-22AD-4649-AD4B-AD343F2F43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5379AF-AEAF-4E17-95D1-4BF4AEA78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F607F8-7B32-4B6E-BCA4-A69BCFEE9E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8FE788-A949-4DD1-A941-5A68E41E51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A42C0B-4A06-4AE8-BEC7-7A4FB2948A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733C15-5DFB-4361-A32F-515F7738BBC2}"/>
              </a:ext>
            </a:extLst>
          </p:cNvPr>
          <p:cNvSpPr>
            <a:spLocks noGrp="1"/>
          </p:cNvSpPr>
          <p:nvPr>
            <p:ph type="dt" sz="half" idx="10"/>
          </p:nvPr>
        </p:nvSpPr>
        <p:spPr/>
        <p:txBody>
          <a:bodyPr/>
          <a:lstStyle/>
          <a:p>
            <a:fld id="{91B35986-B568-490B-8BAE-29AFFDCF17B4}" type="datetimeFigureOut">
              <a:rPr lang="en-US" smtClean="0"/>
              <a:t>5/2/2018</a:t>
            </a:fld>
            <a:endParaRPr lang="en-US"/>
          </a:p>
        </p:txBody>
      </p:sp>
      <p:sp>
        <p:nvSpPr>
          <p:cNvPr id="8" name="Footer Placeholder 7">
            <a:extLst>
              <a:ext uri="{FF2B5EF4-FFF2-40B4-BE49-F238E27FC236}">
                <a16:creationId xmlns:a16="http://schemas.microsoft.com/office/drawing/2014/main" id="{DDE39A7F-6C16-45D6-80BF-8113F27D28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E6C545-9DA8-4BDC-A4CA-FB6CA3EAEB41}"/>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96840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4D43E-3DA2-4403-8689-883FEC87D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BBB942-929D-4B8A-8BCE-9727390C287E}"/>
              </a:ext>
            </a:extLst>
          </p:cNvPr>
          <p:cNvSpPr>
            <a:spLocks noGrp="1"/>
          </p:cNvSpPr>
          <p:nvPr>
            <p:ph type="dt" sz="half" idx="10"/>
          </p:nvPr>
        </p:nvSpPr>
        <p:spPr/>
        <p:txBody>
          <a:bodyPr/>
          <a:lstStyle/>
          <a:p>
            <a:fld id="{91B35986-B568-490B-8BAE-29AFFDCF17B4}" type="datetimeFigureOut">
              <a:rPr lang="en-US" smtClean="0"/>
              <a:t>5/2/2018</a:t>
            </a:fld>
            <a:endParaRPr lang="en-US"/>
          </a:p>
        </p:txBody>
      </p:sp>
      <p:sp>
        <p:nvSpPr>
          <p:cNvPr id="4" name="Footer Placeholder 3">
            <a:extLst>
              <a:ext uri="{FF2B5EF4-FFF2-40B4-BE49-F238E27FC236}">
                <a16:creationId xmlns:a16="http://schemas.microsoft.com/office/drawing/2014/main" id="{74B4D33E-43F1-4D7A-967C-214C8BC282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68376D-89CD-49DB-866B-DD23DCFF7A96}"/>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405243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E1EFC-B911-4D4E-857C-B3BB18D40076}"/>
              </a:ext>
            </a:extLst>
          </p:cNvPr>
          <p:cNvSpPr>
            <a:spLocks noGrp="1"/>
          </p:cNvSpPr>
          <p:nvPr>
            <p:ph type="dt" sz="half" idx="10"/>
          </p:nvPr>
        </p:nvSpPr>
        <p:spPr/>
        <p:txBody>
          <a:bodyPr/>
          <a:lstStyle/>
          <a:p>
            <a:fld id="{91B35986-B568-490B-8BAE-29AFFDCF17B4}" type="datetimeFigureOut">
              <a:rPr lang="en-US" smtClean="0"/>
              <a:t>5/2/2018</a:t>
            </a:fld>
            <a:endParaRPr lang="en-US"/>
          </a:p>
        </p:txBody>
      </p:sp>
      <p:sp>
        <p:nvSpPr>
          <p:cNvPr id="3" name="Footer Placeholder 2">
            <a:extLst>
              <a:ext uri="{FF2B5EF4-FFF2-40B4-BE49-F238E27FC236}">
                <a16:creationId xmlns:a16="http://schemas.microsoft.com/office/drawing/2014/main" id="{66D29256-D8E6-46AD-836D-6D3526552F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CB69D1-3A36-42A6-8428-42925A1CB44B}"/>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837066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46FC-FC44-4EC7-8FBD-4DCC1E83C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2BAE1-79E8-47E2-ADC7-46A75291CA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9814F-ABC8-4336-B93F-7647154F6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D84D5E-4730-45C7-AF0C-C27F71D1104E}"/>
              </a:ext>
            </a:extLst>
          </p:cNvPr>
          <p:cNvSpPr>
            <a:spLocks noGrp="1"/>
          </p:cNvSpPr>
          <p:nvPr>
            <p:ph type="dt" sz="half" idx="10"/>
          </p:nvPr>
        </p:nvSpPr>
        <p:spPr/>
        <p:txBody>
          <a:bodyPr/>
          <a:lstStyle/>
          <a:p>
            <a:fld id="{91B35986-B568-490B-8BAE-29AFFDCF17B4}" type="datetimeFigureOut">
              <a:rPr lang="en-US" smtClean="0"/>
              <a:t>5/2/2018</a:t>
            </a:fld>
            <a:endParaRPr lang="en-US"/>
          </a:p>
        </p:txBody>
      </p:sp>
      <p:sp>
        <p:nvSpPr>
          <p:cNvPr id="6" name="Footer Placeholder 5">
            <a:extLst>
              <a:ext uri="{FF2B5EF4-FFF2-40B4-BE49-F238E27FC236}">
                <a16:creationId xmlns:a16="http://schemas.microsoft.com/office/drawing/2014/main" id="{593F4417-E299-47BF-AB57-5D8FE373B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0D4F0-F622-4998-B853-29BCC3D9C459}"/>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872755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ED18-F1AA-4CED-B307-46FB6A7EC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5EBA8A-6CB5-421F-9C88-53A8B2E7F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88CC0-556E-418B-A65B-524782E9B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FA17A5-5D91-462E-868C-5DFAEB70ECB4}"/>
              </a:ext>
            </a:extLst>
          </p:cNvPr>
          <p:cNvSpPr>
            <a:spLocks noGrp="1"/>
          </p:cNvSpPr>
          <p:nvPr>
            <p:ph type="dt" sz="half" idx="10"/>
          </p:nvPr>
        </p:nvSpPr>
        <p:spPr/>
        <p:txBody>
          <a:bodyPr/>
          <a:lstStyle/>
          <a:p>
            <a:fld id="{91B35986-B568-490B-8BAE-29AFFDCF17B4}" type="datetimeFigureOut">
              <a:rPr lang="en-US" smtClean="0"/>
              <a:t>5/2/2018</a:t>
            </a:fld>
            <a:endParaRPr lang="en-US"/>
          </a:p>
        </p:txBody>
      </p:sp>
      <p:sp>
        <p:nvSpPr>
          <p:cNvPr id="6" name="Footer Placeholder 5">
            <a:extLst>
              <a:ext uri="{FF2B5EF4-FFF2-40B4-BE49-F238E27FC236}">
                <a16:creationId xmlns:a16="http://schemas.microsoft.com/office/drawing/2014/main" id="{A2F76269-CAB2-428F-9951-9E6524908B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B972A6-30DB-42A0-AA46-7E2C73FF19C2}"/>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19543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69773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1DFA-C737-4106-A9BE-2706C4FC3D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EEF581-6B9C-49F7-8CDF-60C1FE847A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5E927-BBA7-48DA-B773-19FB6214CDF3}"/>
              </a:ext>
            </a:extLst>
          </p:cNvPr>
          <p:cNvSpPr>
            <a:spLocks noGrp="1"/>
          </p:cNvSpPr>
          <p:nvPr>
            <p:ph type="dt" sz="half" idx="10"/>
          </p:nvPr>
        </p:nvSpPr>
        <p:spPr/>
        <p:txBody>
          <a:bodyPr/>
          <a:lstStyle/>
          <a:p>
            <a:fld id="{91B35986-B568-490B-8BAE-29AFFDCF17B4}" type="datetimeFigureOut">
              <a:rPr lang="en-US" smtClean="0"/>
              <a:t>5/2/2018</a:t>
            </a:fld>
            <a:endParaRPr lang="en-US"/>
          </a:p>
        </p:txBody>
      </p:sp>
      <p:sp>
        <p:nvSpPr>
          <p:cNvPr id="5" name="Footer Placeholder 4">
            <a:extLst>
              <a:ext uri="{FF2B5EF4-FFF2-40B4-BE49-F238E27FC236}">
                <a16:creationId xmlns:a16="http://schemas.microsoft.com/office/drawing/2014/main" id="{AF166452-F361-4095-A2B1-3AD4F163B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1AC12-32F4-406D-A03D-83932CE9CD93}"/>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466980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F838D-BA6D-47E1-A312-D25958BFE7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A69B6A-7534-4845-9D03-7ABBA6430E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0A0C4-D320-4455-AC95-FA1BAE89E759}"/>
              </a:ext>
            </a:extLst>
          </p:cNvPr>
          <p:cNvSpPr>
            <a:spLocks noGrp="1"/>
          </p:cNvSpPr>
          <p:nvPr>
            <p:ph type="dt" sz="half" idx="10"/>
          </p:nvPr>
        </p:nvSpPr>
        <p:spPr/>
        <p:txBody>
          <a:bodyPr/>
          <a:lstStyle/>
          <a:p>
            <a:fld id="{91B35986-B568-490B-8BAE-29AFFDCF17B4}" type="datetimeFigureOut">
              <a:rPr lang="en-US" smtClean="0"/>
              <a:t>5/2/2018</a:t>
            </a:fld>
            <a:endParaRPr lang="en-US"/>
          </a:p>
        </p:txBody>
      </p:sp>
      <p:sp>
        <p:nvSpPr>
          <p:cNvPr id="5" name="Footer Placeholder 4">
            <a:extLst>
              <a:ext uri="{FF2B5EF4-FFF2-40B4-BE49-F238E27FC236}">
                <a16:creationId xmlns:a16="http://schemas.microsoft.com/office/drawing/2014/main" id="{7DA7A168-1B92-4F2E-83AA-EDE21007B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6E927-4F81-48C2-8A9C-4A2D5E5C2696}"/>
              </a:ext>
            </a:extLst>
          </p:cNvPr>
          <p:cNvSpPr>
            <a:spLocks noGrp="1"/>
          </p:cNvSpPr>
          <p:nvPr>
            <p:ph type="sldNum" sz="quarter" idx="12"/>
          </p:nvPr>
        </p:nvSpPr>
        <p:spPr/>
        <p:txBody>
          <a:bodyPr/>
          <a:lstStyle/>
          <a:p>
            <a:fld id="{9B843AE3-2EBC-45C7-8A55-0C480DF3C8A9}" type="slidenum">
              <a:rPr lang="en-US" smtClean="0"/>
              <a:t>‹#›</a:t>
            </a:fld>
            <a:endParaRPr lang="en-US"/>
          </a:p>
        </p:txBody>
      </p:sp>
    </p:spTree>
    <p:extLst>
      <p:ext uri="{BB962C8B-B14F-4D97-AF65-F5344CB8AC3E}">
        <p14:creationId xmlns:p14="http://schemas.microsoft.com/office/powerpoint/2010/main" val="1048109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2" y="2980725"/>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0"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11" name="Picture 10"/>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1656627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with photo and ti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21189" r="15525" b="7567"/>
          <a:stretch/>
        </p:blipFill>
        <p:spPr>
          <a:xfrm>
            <a:off x="0" y="0"/>
            <a:ext cx="12192000" cy="6858973"/>
          </a:xfrm>
          <a:prstGeom prst="rect">
            <a:avLst/>
          </a:prstGeom>
        </p:spPr>
      </p:pic>
      <p:pic>
        <p:nvPicPr>
          <p:cNvPr id="8" name="MS logo gray - EMF"/>
          <p:cNvPicPr>
            <a:picLocks noChangeAspect="1"/>
          </p:cNvPicPr>
          <p:nvPr userDrawn="1"/>
        </p:nvPicPr>
        <p:blipFill>
          <a:blip r:embed="rId3"/>
          <a:stretch>
            <a:fillRect/>
          </a:stretch>
        </p:blipFill>
        <p:spPr bwMode="black">
          <a:xfrm>
            <a:off x="451632" y="470067"/>
            <a:ext cx="1423303" cy="304828"/>
          </a:xfrm>
          <a:prstGeom prst="rect">
            <a:avLst/>
          </a:prstGeom>
        </p:spPr>
      </p:pic>
      <p:sp>
        <p:nvSpPr>
          <p:cNvPr id="4" name="Rectangle 3"/>
          <p:cNvSpPr/>
          <p:nvPr userDrawn="1"/>
        </p:nvSpPr>
        <p:spPr bwMode="auto">
          <a:xfrm>
            <a:off x="269302" y="2077813"/>
            <a:ext cx="6274974" cy="3586208"/>
          </a:xfrm>
          <a:prstGeom prst="rect">
            <a:avLst/>
          </a:prstGeom>
          <a:solidFill>
            <a:srgbClr val="FFFFFF">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3"/>
            <a:ext cx="6274911" cy="1793104"/>
          </a:xfrm>
          <a:noFill/>
        </p:spPr>
        <p:txBody>
          <a:bodyPr lIns="146304" tIns="91440" rIns="146304" bIns="91440" anchor="t" anchorCtr="0"/>
          <a:lstStyle>
            <a:lvl1pPr>
              <a:defRPr sz="4705" spc="-98" baseline="0">
                <a:gradFill>
                  <a:gsLst>
                    <a:gs pos="18471">
                      <a:srgbClr val="353535"/>
                    </a:gs>
                    <a:gs pos="46000">
                      <a:srgbClr val="353535"/>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6"/>
            <a:ext cx="6276530" cy="651821"/>
          </a:xfrm>
        </p:spPr>
        <p:txBody>
          <a:bodyPr wrap="square" lIns="164592" tIns="109728" rIns="164592" bIns="109728">
            <a:spAutoFit/>
          </a:bodyPr>
          <a:lstStyle>
            <a:lvl1pPr marL="0" indent="0">
              <a:spcBef>
                <a:spcPts val="0"/>
              </a:spcBef>
              <a:buNone/>
              <a:defRPr sz="3137">
                <a:gradFill>
                  <a:gsLst>
                    <a:gs pos="18471">
                      <a:srgbClr val="353535"/>
                    </a:gs>
                    <a:gs pos="46000">
                      <a:srgbClr val="353535"/>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94761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pic>
        <p:nvPicPr>
          <p:cNvPr id="11" name="Picture 10"/>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10240847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pic>
        <p:nvPicPr>
          <p:cNvPr id="7" name="Picture 6"/>
          <p:cNvPicPr>
            <a:picLocks noChangeAspect="1"/>
          </p:cNvPicPr>
          <p:nvPr userDrawn="1"/>
        </p:nvPicPr>
        <p:blipFill rotWithShape="1">
          <a:blip r:embed="rId3"/>
          <a:srcRect l="36954" t="21189" r="15525" b="7567"/>
          <a:stretch/>
        </p:blipFill>
        <p:spPr>
          <a:xfrm>
            <a:off x="5333417" y="0"/>
            <a:ext cx="6858583" cy="6858973"/>
          </a:xfrm>
          <a:prstGeom prst="rect">
            <a:avLst/>
          </a:prstGeom>
        </p:spPr>
      </p:pic>
    </p:spTree>
    <p:extLst>
      <p:ext uri="{BB962C8B-B14F-4D97-AF65-F5344CB8AC3E}">
        <p14:creationId xmlns:p14="http://schemas.microsoft.com/office/powerpoint/2010/main" val="422323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922157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96716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359436700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270717873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2266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03599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630690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037311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4963535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57677496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710768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7"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149777930"/>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24724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0865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80121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413883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Click to 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81179707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06903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8964185"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a:t>Event name</a:t>
            </a:r>
          </a:p>
        </p:txBody>
      </p:sp>
      <p:sp>
        <p:nvSpPr>
          <p:cNvPr id="5" name="Text Placeholder 4"/>
          <p:cNvSpPr>
            <a:spLocks noGrp="1"/>
          </p:cNvSpPr>
          <p:nvPr>
            <p:ph type="body" sz="quarter" idx="12" hasCustomPrompt="1"/>
          </p:nvPr>
        </p:nvSpPr>
        <p:spPr>
          <a:xfrm>
            <a:off x="269302" y="2980725"/>
            <a:ext cx="8964186"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Date</a:t>
            </a:r>
          </a:p>
        </p:txBody>
      </p:sp>
      <p:sp>
        <p:nvSpPr>
          <p:cNvPr id="3" name="Text Placeholder 2"/>
          <p:cNvSpPr>
            <a:spLocks noGrp="1"/>
          </p:cNvSpPr>
          <p:nvPr>
            <p:ph type="body" sz="quarter" idx="13" hasCustomPrompt="1"/>
          </p:nvPr>
        </p:nvSpPr>
        <p:spPr>
          <a:xfrm>
            <a:off x="269240" y="3696656"/>
            <a:ext cx="8964248"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a:t>Optional (City, State or venue)</a:t>
            </a:r>
          </a:p>
        </p:txBody>
      </p:sp>
      <p:pic>
        <p:nvPicPr>
          <p:cNvPr id="11" name="Picture 10"/>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40748841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with photo and til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t="21189" r="15525" b="7567"/>
          <a:stretch/>
        </p:blipFill>
        <p:spPr>
          <a:xfrm>
            <a:off x="0" y="0"/>
            <a:ext cx="12192000" cy="6858973"/>
          </a:xfrm>
          <a:prstGeom prst="rect">
            <a:avLst/>
          </a:prstGeom>
        </p:spPr>
      </p:pic>
      <p:pic>
        <p:nvPicPr>
          <p:cNvPr id="8" name="MS logo gray - EMF"/>
          <p:cNvPicPr>
            <a:picLocks noChangeAspect="1"/>
          </p:cNvPicPr>
          <p:nvPr userDrawn="1"/>
        </p:nvPicPr>
        <p:blipFill>
          <a:blip r:embed="rId3"/>
          <a:stretch>
            <a:fillRect/>
          </a:stretch>
        </p:blipFill>
        <p:spPr bwMode="black">
          <a:xfrm>
            <a:off x="451632" y="470067"/>
            <a:ext cx="1423303" cy="304828"/>
          </a:xfrm>
          <a:prstGeom prst="rect">
            <a:avLst/>
          </a:prstGeom>
        </p:spPr>
      </p:pic>
      <p:sp>
        <p:nvSpPr>
          <p:cNvPr id="4" name="Rectangle 3"/>
          <p:cNvSpPr/>
          <p:nvPr userDrawn="1"/>
        </p:nvSpPr>
        <p:spPr bwMode="auto">
          <a:xfrm>
            <a:off x="269302" y="2077813"/>
            <a:ext cx="6274974" cy="3586208"/>
          </a:xfrm>
          <a:prstGeom prst="rect">
            <a:avLst/>
          </a:prstGeom>
          <a:solidFill>
            <a:srgbClr val="FFFFFF">
              <a:alpha val="6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3"/>
            <a:ext cx="6274911" cy="1793104"/>
          </a:xfrm>
          <a:noFill/>
        </p:spPr>
        <p:txBody>
          <a:bodyPr lIns="146304" tIns="91440" rIns="146304" bIns="91440" anchor="t" anchorCtr="0"/>
          <a:lstStyle>
            <a:lvl1pPr>
              <a:defRPr sz="4705" spc="-98" baseline="0">
                <a:gradFill>
                  <a:gsLst>
                    <a:gs pos="18471">
                      <a:srgbClr val="353535"/>
                    </a:gs>
                    <a:gs pos="46000">
                      <a:srgbClr val="353535"/>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3" y="3877276"/>
            <a:ext cx="6276530" cy="651821"/>
          </a:xfrm>
        </p:spPr>
        <p:txBody>
          <a:bodyPr wrap="square" lIns="164592" tIns="109728" rIns="164592" bIns="109728">
            <a:spAutoFit/>
          </a:bodyPr>
          <a:lstStyle>
            <a:lvl1pPr marL="0" indent="0">
              <a:spcBef>
                <a:spcPts val="0"/>
              </a:spcBef>
              <a:buNone/>
              <a:defRPr sz="3137">
                <a:gradFill>
                  <a:gsLst>
                    <a:gs pos="18471">
                      <a:srgbClr val="353535"/>
                    </a:gs>
                    <a:gs pos="46000">
                      <a:srgbClr val="353535"/>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282743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a:t>Speaker name</a:t>
            </a:r>
          </a:p>
        </p:txBody>
      </p:sp>
      <p:pic>
        <p:nvPicPr>
          <p:cNvPr id="11" name="Picture 10"/>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5905704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36954" t="21189" r="15525" b="7567"/>
          <a:stretch/>
        </p:blipFill>
        <p:spPr>
          <a:xfrm>
            <a:off x="5333417" y="0"/>
            <a:ext cx="6858583" cy="6858973"/>
          </a:xfrm>
          <a:prstGeom prst="rect">
            <a:avLst/>
          </a:prstGeom>
        </p:spPr>
      </p:pic>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a:t>Speaker name</a:t>
            </a:r>
          </a:p>
        </p:txBody>
      </p:sp>
      <p:pic>
        <p:nvPicPr>
          <p:cNvPr id="11" name="Picture 10"/>
          <p:cNvPicPr>
            <a:picLocks noChangeAspect="1"/>
          </p:cNvPicPr>
          <p:nvPr userDrawn="1"/>
        </p:nvPicPr>
        <p:blipFill>
          <a:blip r:embed="rId3"/>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9044666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94239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46018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299572682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49440912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43301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Click to 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140080927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5918195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776818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86733236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8476899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a:t>Square photo layout</a:t>
            </a:r>
          </a:p>
        </p:txBody>
      </p:sp>
      <p:sp>
        <p:nvSpPr>
          <p:cNvPr id="7"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4178891489"/>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4274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2466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63459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1910691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1611645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7223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9308465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184294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e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emf"/><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2"/>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1561967721"/>
      </p:ext>
    </p:extLst>
  </p:cSld>
  <p:clrMap bg1="lt1" tx1="dk1" bg2="lt2" tx2="dk2" accent1="accent1" accent2="accent2" accent3="accent3" accent4="accent4" accent5="accent5" accent6="accent6" hlink="hlink" folHlink="folHlink"/>
  <p:sldLayoutIdLst>
    <p:sldLayoutId id="2147483901"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6" r:id="rId19"/>
    <p:sldLayoutId id="2147483927" r:id="rId20"/>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50B1D5-8D40-4545-8332-026AB3BF3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3D0303-C012-4CA8-9F20-41C067B013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A4C0-42BE-4CA6-9902-CCCC0D347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35986-B568-490B-8BAE-29AFFDCF17B4}" type="datetimeFigureOut">
              <a:rPr lang="en-US" smtClean="0"/>
              <a:t>5/2/2018</a:t>
            </a:fld>
            <a:endParaRPr lang="en-US"/>
          </a:p>
        </p:txBody>
      </p:sp>
      <p:sp>
        <p:nvSpPr>
          <p:cNvPr id="5" name="Footer Placeholder 4">
            <a:extLst>
              <a:ext uri="{FF2B5EF4-FFF2-40B4-BE49-F238E27FC236}">
                <a16:creationId xmlns:a16="http://schemas.microsoft.com/office/drawing/2014/main" id="{948573B3-6E5D-4B3C-A771-A3D135832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4786E1-39EB-47FC-95D3-A68DF4820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43AE3-2EBC-45C7-8A55-0C480DF3C8A9}" type="slidenum">
              <a:rPr lang="en-US" smtClean="0"/>
              <a:t>‹#›</a:t>
            </a:fld>
            <a:endParaRPr lang="en-US"/>
          </a:p>
        </p:txBody>
      </p:sp>
    </p:spTree>
    <p:extLst>
      <p:ext uri="{BB962C8B-B14F-4D97-AF65-F5344CB8AC3E}">
        <p14:creationId xmlns:p14="http://schemas.microsoft.com/office/powerpoint/2010/main" val="338856031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1"/>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352010983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1"/>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494585418"/>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cid:image002.png@01D24FCB.A5ACDB10" TargetMode="External"/><Relationship Id="rId5" Type="http://schemas.openxmlformats.org/officeDocument/2006/relationships/image" Target="../media/image22.png"/><Relationship Id="rId4" Type="http://schemas.openxmlformats.org/officeDocument/2006/relationships/image" Target="cid:image001.png@01D24FCB.A5ACDB1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4.xml"/><Relationship Id="rId4" Type="http://schemas.openxmlformats.org/officeDocument/2006/relationships/image" Target="../media/image99.png"/></Relationships>
</file>

<file path=ppt/slides/_rels/slide8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102.png"/></Relationships>
</file>

<file path=ppt/slides/_rels/slide8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112.png"/></Relationships>
</file>

<file path=ppt/slides/_rels/slide9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Dynamics SL 2015 &amp; 2018: Web Apps</a:t>
            </a:r>
          </a:p>
        </p:txBody>
      </p:sp>
      <p:sp>
        <p:nvSpPr>
          <p:cNvPr id="3" name="Text Placeholder 2"/>
          <p:cNvSpPr>
            <a:spLocks noGrp="1"/>
          </p:cNvSpPr>
          <p:nvPr>
            <p:ph type="body" sz="quarter" idx="14"/>
          </p:nvPr>
        </p:nvSpPr>
        <p:spPr>
          <a:xfrm>
            <a:off x="267683" y="3877212"/>
            <a:ext cx="6276530" cy="1086215"/>
          </a:xfrm>
        </p:spPr>
        <p:txBody>
          <a:bodyPr/>
          <a:lstStyle/>
          <a:p>
            <a:endParaRPr lang="en-US" b="1" dirty="0"/>
          </a:p>
          <a:p>
            <a:endParaRPr lang="en-US" b="1" dirty="0"/>
          </a:p>
        </p:txBody>
      </p:sp>
    </p:spTree>
    <p:extLst>
      <p:ext uri="{BB962C8B-B14F-4D97-AF65-F5344CB8AC3E}">
        <p14:creationId xmlns:p14="http://schemas.microsoft.com/office/powerpoint/2010/main" val="67382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2D3EA4-151C-42F0-8D67-201E5BDE935C}"/>
              </a:ext>
            </a:extLst>
          </p:cNvPr>
          <p:cNvSpPr>
            <a:spLocks noGrp="1"/>
          </p:cNvSpPr>
          <p:nvPr>
            <p:ph type="title"/>
          </p:nvPr>
        </p:nvSpPr>
        <p:spPr>
          <a:prstGeom prst="rect">
            <a:avLst/>
          </a:prstGeom>
        </p:spPr>
        <p:txBody>
          <a:bodyPr/>
          <a:lstStyle/>
          <a:p>
            <a:r>
              <a:rPr lang="en-US"/>
              <a:t>Menu Tiles</a:t>
            </a:r>
          </a:p>
        </p:txBody>
      </p:sp>
      <p:sp>
        <p:nvSpPr>
          <p:cNvPr id="4" name="Text Placeholder 3">
            <a:extLst>
              <a:ext uri="{FF2B5EF4-FFF2-40B4-BE49-F238E27FC236}">
                <a16:creationId xmlns:a16="http://schemas.microsoft.com/office/drawing/2014/main" id="{DA9074C1-8754-4BE9-8E86-C2DE35CCF047}"/>
              </a:ext>
            </a:extLst>
          </p:cNvPr>
          <p:cNvSpPr>
            <a:spLocks noGrp="1"/>
          </p:cNvSpPr>
          <p:nvPr>
            <p:ph type="body" sz="quarter" idx="10"/>
          </p:nvPr>
        </p:nvSpPr>
        <p:spPr/>
        <p:txBody>
          <a:bodyPr/>
          <a:lstStyle/>
          <a:p>
            <a:pPr marL="0" indent="0">
              <a:buNone/>
            </a:pPr>
            <a:r>
              <a:rPr lang="en-US" dirty="0"/>
              <a:t> </a:t>
            </a:r>
          </a:p>
        </p:txBody>
      </p:sp>
      <p:pic>
        <p:nvPicPr>
          <p:cNvPr id="2" name="Picture 1">
            <a:extLst>
              <a:ext uri="{FF2B5EF4-FFF2-40B4-BE49-F238E27FC236}">
                <a16:creationId xmlns:a16="http://schemas.microsoft.com/office/drawing/2014/main" id="{A6870035-5129-49BE-AF66-E0F95ABA1555}"/>
              </a:ext>
            </a:extLst>
          </p:cNvPr>
          <p:cNvPicPr>
            <a:picLocks noChangeAspect="1"/>
          </p:cNvPicPr>
          <p:nvPr/>
        </p:nvPicPr>
        <p:blipFill>
          <a:blip r:embed="rId3"/>
          <a:stretch>
            <a:fillRect/>
          </a:stretch>
        </p:blipFill>
        <p:spPr>
          <a:xfrm>
            <a:off x="2512817" y="1180789"/>
            <a:ext cx="7517838" cy="4955064"/>
          </a:xfrm>
          <a:prstGeom prst="rect">
            <a:avLst/>
          </a:prstGeom>
        </p:spPr>
      </p:pic>
    </p:spTree>
    <p:extLst>
      <p:ext uri="{BB962C8B-B14F-4D97-AF65-F5344CB8AC3E}">
        <p14:creationId xmlns:p14="http://schemas.microsoft.com/office/powerpoint/2010/main" val="39582878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2D3EA4-151C-42F0-8D67-201E5BDE935C}"/>
              </a:ext>
            </a:extLst>
          </p:cNvPr>
          <p:cNvSpPr>
            <a:spLocks noGrp="1"/>
          </p:cNvSpPr>
          <p:nvPr>
            <p:ph type="title"/>
          </p:nvPr>
        </p:nvSpPr>
        <p:spPr>
          <a:prstGeom prst="rect">
            <a:avLst/>
          </a:prstGeom>
        </p:spPr>
        <p:txBody>
          <a:bodyPr/>
          <a:lstStyle/>
          <a:p>
            <a:r>
              <a:rPr lang="en-US"/>
              <a:t>Menu Tiles</a:t>
            </a:r>
          </a:p>
        </p:txBody>
      </p:sp>
      <p:sp>
        <p:nvSpPr>
          <p:cNvPr id="4" name="Text Placeholder 3">
            <a:extLst>
              <a:ext uri="{FF2B5EF4-FFF2-40B4-BE49-F238E27FC236}">
                <a16:creationId xmlns:a16="http://schemas.microsoft.com/office/drawing/2014/main" id="{9B89128F-8200-4184-ADC5-929731074CAC}"/>
              </a:ext>
            </a:extLst>
          </p:cNvPr>
          <p:cNvSpPr>
            <a:spLocks noGrp="1"/>
          </p:cNvSpPr>
          <p:nvPr>
            <p:ph type="body" sz="quarter" idx="10"/>
          </p:nvPr>
        </p:nvSpPr>
        <p:spPr/>
        <p:txBody>
          <a:bodyPr/>
          <a:lstStyle/>
          <a:p>
            <a:pPr marL="0" indent="0">
              <a:buNone/>
            </a:pPr>
            <a:r>
              <a:rPr lang="en-US" dirty="0"/>
              <a:t> </a:t>
            </a:r>
          </a:p>
        </p:txBody>
      </p:sp>
      <p:pic>
        <p:nvPicPr>
          <p:cNvPr id="2" name="Picture 1">
            <a:extLst>
              <a:ext uri="{FF2B5EF4-FFF2-40B4-BE49-F238E27FC236}">
                <a16:creationId xmlns:a16="http://schemas.microsoft.com/office/drawing/2014/main" id="{A852037F-5A58-4D30-BAF6-663704013368}"/>
              </a:ext>
            </a:extLst>
          </p:cNvPr>
          <p:cNvPicPr>
            <a:picLocks noChangeAspect="1"/>
          </p:cNvPicPr>
          <p:nvPr/>
        </p:nvPicPr>
        <p:blipFill>
          <a:blip r:embed="rId3"/>
          <a:stretch>
            <a:fillRect/>
          </a:stretch>
        </p:blipFill>
        <p:spPr>
          <a:xfrm>
            <a:off x="2518286" y="1180789"/>
            <a:ext cx="7501918" cy="4935328"/>
          </a:xfrm>
          <a:prstGeom prst="rect">
            <a:avLst/>
          </a:prstGeom>
        </p:spPr>
      </p:pic>
    </p:spTree>
    <p:extLst>
      <p:ext uri="{BB962C8B-B14F-4D97-AF65-F5344CB8AC3E}">
        <p14:creationId xmlns:p14="http://schemas.microsoft.com/office/powerpoint/2010/main" val="152141927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EE48-E3CE-4ADA-8CCA-B5DC35BED7DC}"/>
              </a:ext>
            </a:extLst>
          </p:cNvPr>
          <p:cNvSpPr>
            <a:spLocks noGrp="1"/>
          </p:cNvSpPr>
          <p:nvPr>
            <p:ph type="title"/>
          </p:nvPr>
        </p:nvSpPr>
        <p:spPr>
          <a:prstGeom prst="rect">
            <a:avLst/>
          </a:prstGeom>
        </p:spPr>
        <p:txBody>
          <a:bodyPr/>
          <a:lstStyle/>
          <a:p>
            <a:r>
              <a:rPr lang="en-US" dirty="0"/>
              <a:t>Add your own Tiles</a:t>
            </a:r>
          </a:p>
        </p:txBody>
      </p:sp>
      <p:sp>
        <p:nvSpPr>
          <p:cNvPr id="5" name="Text Placeholder 4">
            <a:extLst>
              <a:ext uri="{FF2B5EF4-FFF2-40B4-BE49-F238E27FC236}">
                <a16:creationId xmlns:a16="http://schemas.microsoft.com/office/drawing/2014/main" id="{C132C2C0-E6A2-4058-8FEA-4017DE4623F6}"/>
              </a:ext>
            </a:extLst>
          </p:cNvPr>
          <p:cNvSpPr>
            <a:spLocks noGrp="1"/>
          </p:cNvSpPr>
          <p:nvPr>
            <p:ph type="body" sz="quarter" idx="10"/>
          </p:nvPr>
        </p:nvSpPr>
        <p:spPr/>
        <p:txBody>
          <a:bodyPr/>
          <a:lstStyle/>
          <a:p>
            <a:r>
              <a:rPr lang="en-US" dirty="0"/>
              <a:t>The existing tiles can be replaced with custom tiles</a:t>
            </a:r>
          </a:p>
          <a:p>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873423AB-CAF7-4ABA-B46F-EC5260BC882A}"/>
              </a:ext>
            </a:extLst>
          </p:cNvPr>
          <p:cNvPicPr>
            <a:picLocks noChangeAspect="1"/>
          </p:cNvPicPr>
          <p:nvPr/>
        </p:nvPicPr>
        <p:blipFill>
          <a:blip r:embed="rId3"/>
          <a:stretch>
            <a:fillRect/>
          </a:stretch>
        </p:blipFill>
        <p:spPr>
          <a:xfrm>
            <a:off x="404004" y="2332178"/>
            <a:ext cx="11383991" cy="2488196"/>
          </a:xfrm>
          <a:prstGeom prst="rect">
            <a:avLst/>
          </a:prstGeom>
        </p:spPr>
      </p:pic>
    </p:spTree>
    <p:extLst>
      <p:ext uri="{BB962C8B-B14F-4D97-AF65-F5344CB8AC3E}">
        <p14:creationId xmlns:p14="http://schemas.microsoft.com/office/powerpoint/2010/main" val="19740730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fontScale="90000"/>
          </a:bodyPr>
          <a:lstStyle/>
          <a:p>
            <a:r>
              <a:rPr lang="en-US" sz="4313" dirty="0"/>
              <a:t>Timecard Entry:  Reduce the clicks needed to enter time</a:t>
            </a:r>
          </a:p>
        </p:txBody>
      </p:sp>
      <p:sp>
        <p:nvSpPr>
          <p:cNvPr id="9" name="Text Placeholder 8"/>
          <p:cNvSpPr>
            <a:spLocks noGrp="1"/>
          </p:cNvSpPr>
          <p:nvPr>
            <p:ph type="body" sz="quarter" idx="10"/>
          </p:nvPr>
        </p:nvSpPr>
        <p:spPr/>
        <p:txBody>
          <a:bodyPr/>
          <a:lstStyle/>
          <a:p>
            <a:r>
              <a:rPr lang="en-US" dirty="0"/>
              <a:t>Removed the New row submenu</a:t>
            </a:r>
          </a:p>
          <a:p>
            <a:endParaRPr lang="en-US" dirty="0"/>
          </a:p>
          <a:p>
            <a:endParaRPr lang="en-US" dirty="0"/>
          </a:p>
          <a:p>
            <a:endParaRPr lang="en-US" dirty="0"/>
          </a:p>
          <a:p>
            <a:pPr marL="0" indent="0">
              <a:buNone/>
            </a:pPr>
            <a:endParaRPr lang="en-US" sz="1400" dirty="0"/>
          </a:p>
          <a:p>
            <a:r>
              <a:rPr lang="en-US" dirty="0"/>
              <a:t>The submenu allowed the selection of adding Assigned or Unassigned projects.</a:t>
            </a:r>
          </a:p>
          <a:p>
            <a:r>
              <a:rPr lang="en-US" dirty="0"/>
              <a:t>Unassigned did not properly represent</a:t>
            </a:r>
          </a:p>
          <a:p>
            <a:pPr marL="0" indent="0">
              <a:buNone/>
            </a:pPr>
            <a:r>
              <a:rPr lang="en-US" dirty="0"/>
              <a:t> </a:t>
            </a:r>
          </a:p>
          <a:p>
            <a:endParaRPr lang="en-US" dirty="0"/>
          </a:p>
          <a:p>
            <a:endParaRPr lang="en-US" dirty="0"/>
          </a:p>
          <a:p>
            <a:pPr lvl="1"/>
            <a:endParaRPr lang="en-US" dirty="0"/>
          </a:p>
          <a:p>
            <a:pPr lvl="1"/>
            <a:endParaRPr lang="en-US" dirty="0"/>
          </a:p>
          <a:p>
            <a:endParaRPr lang="en-US" dirty="0"/>
          </a:p>
        </p:txBody>
      </p:sp>
      <p:pic>
        <p:nvPicPr>
          <p:cNvPr id="2052" name="Picture 4" descr="cid:image001.png@01D24FCB.A5ACDB1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27212" y="1886547"/>
            <a:ext cx="765696" cy="4015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id:image002.png@01D24FCB.A5ACDB1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35846" y="2313123"/>
            <a:ext cx="3072123" cy="13446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866855" y="3898419"/>
            <a:ext cx="1086411" cy="25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642" tIns="44821" rIns="89642" bIns="44821" numCol="1" anchor="ctr" anchorCtr="0" compatLnSpc="1">
            <a:prstTxWarp prst="textNoShape">
              <a:avLst/>
            </a:prstTxWarp>
            <a:spAutoFit/>
          </a:bodyPr>
          <a:lstStyle/>
          <a:p>
            <a:pPr defTabSz="896386" eaLnBrk="0" fontAlgn="base" hangingPunct="0">
              <a:spcBef>
                <a:spcPct val="0"/>
              </a:spcBef>
              <a:spcAft>
                <a:spcPct val="0"/>
              </a:spcAft>
            </a:pPr>
            <a:r>
              <a:rPr lang="en-US" altLang="en-US" sz="1078">
                <a:latin typeface="Verdana" panose="020B0604030504040204" pitchFamily="34" charset="0"/>
                <a:ea typeface="Times New Roman" panose="02020603050405020304" pitchFamily="18" charset="0"/>
                <a:cs typeface="Segoe UI" panose="020B0502040204020203" pitchFamily="34" charset="0"/>
              </a:rPr>
              <a:t>	</a:t>
            </a:r>
            <a:endParaRPr lang="en-US" altLang="en-US" sz="1765">
              <a:latin typeface="Arial" panose="020B0604020202020204" pitchFamily="34" charset="0"/>
            </a:endParaRPr>
          </a:p>
        </p:txBody>
      </p:sp>
    </p:spTree>
    <p:extLst>
      <p:ext uri="{BB962C8B-B14F-4D97-AF65-F5344CB8AC3E}">
        <p14:creationId xmlns:p14="http://schemas.microsoft.com/office/powerpoint/2010/main" val="151441120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sz="4313" dirty="0"/>
              <a:t>Reduce the clicks needed to enter time</a:t>
            </a:r>
          </a:p>
        </p:txBody>
      </p:sp>
      <p:sp>
        <p:nvSpPr>
          <p:cNvPr id="9" name="Text Placeholder 8"/>
          <p:cNvSpPr>
            <a:spLocks noGrp="1"/>
          </p:cNvSpPr>
          <p:nvPr>
            <p:ph type="body" sz="quarter" idx="10"/>
          </p:nvPr>
        </p:nvSpPr>
        <p:spPr/>
        <p:txBody>
          <a:bodyPr/>
          <a:lstStyle/>
          <a:p>
            <a:r>
              <a:rPr lang="en-US"/>
              <a:t>Replaced the New row button and the submenu with two buttons on the main Timecard Entry screen: </a:t>
            </a:r>
          </a:p>
          <a:p>
            <a:pPr lvl="1"/>
            <a:r>
              <a:rPr lang="en-US"/>
              <a:t>My Projects </a:t>
            </a:r>
          </a:p>
          <a:p>
            <a:pPr lvl="1"/>
            <a:r>
              <a:rPr lang="en-US"/>
              <a:t>Projects button</a:t>
            </a:r>
          </a:p>
          <a:p>
            <a:endParaRPr lang="en-US"/>
          </a:p>
        </p:txBody>
      </p:sp>
      <p:pic>
        <p:nvPicPr>
          <p:cNvPr id="204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573" y="2785026"/>
            <a:ext cx="6686136" cy="32944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74171" y="7764073"/>
            <a:ext cx="703444" cy="2091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642" tIns="44821" rIns="89642" bIns="44821" numCol="1" spcCol="0" rtlCol="0" fromWordArt="0" anchor="ctr" anchorCtr="0" forceAA="0" compatLnSpc="1">
            <a:prstTxWarp prst="textNoShape">
              <a:avLst/>
            </a:prstTxWarp>
            <a:noAutofit/>
          </a:bodyPr>
          <a:lstStyle/>
          <a:p>
            <a:endParaRPr lang="en-US" sz="1765"/>
          </a:p>
        </p:txBody>
      </p:sp>
      <p:sp>
        <p:nvSpPr>
          <p:cNvPr id="8" name="Rectangle 8"/>
          <p:cNvSpPr>
            <a:spLocks noChangeArrowheads="1"/>
          </p:cNvSpPr>
          <p:nvPr/>
        </p:nvSpPr>
        <p:spPr bwMode="auto">
          <a:xfrm>
            <a:off x="866855" y="3898419"/>
            <a:ext cx="1086411" cy="25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642" tIns="44821" rIns="89642" bIns="44821" numCol="1" anchor="ctr" anchorCtr="0" compatLnSpc="1">
            <a:prstTxWarp prst="textNoShape">
              <a:avLst/>
            </a:prstTxWarp>
            <a:spAutoFit/>
          </a:bodyPr>
          <a:lstStyle/>
          <a:p>
            <a:pPr defTabSz="896386" eaLnBrk="0" fontAlgn="base" hangingPunct="0">
              <a:spcBef>
                <a:spcPct val="0"/>
              </a:spcBef>
              <a:spcAft>
                <a:spcPct val="0"/>
              </a:spcAft>
            </a:pPr>
            <a:r>
              <a:rPr lang="en-US" altLang="en-US" sz="1078">
                <a:latin typeface="Verdana" panose="020B0604030504040204" pitchFamily="34" charset="0"/>
                <a:ea typeface="Times New Roman" panose="02020603050405020304" pitchFamily="18" charset="0"/>
                <a:cs typeface="Segoe UI" panose="020B0502040204020203" pitchFamily="34" charset="0"/>
              </a:rPr>
              <a:t>	</a:t>
            </a:r>
            <a:endParaRPr lang="en-US" altLang="en-US" sz="1765">
              <a:latin typeface="Arial" panose="020B0604020202020204" pitchFamily="34" charset="0"/>
            </a:endParaRPr>
          </a:p>
        </p:txBody>
      </p:sp>
    </p:spTree>
    <p:extLst>
      <p:ext uri="{BB962C8B-B14F-4D97-AF65-F5344CB8AC3E}">
        <p14:creationId xmlns:p14="http://schemas.microsoft.com/office/powerpoint/2010/main" val="28097110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a:t>Buttons</a:t>
            </a:r>
          </a:p>
        </p:txBody>
      </p:sp>
      <p:sp>
        <p:nvSpPr>
          <p:cNvPr id="2" name="Text Placeholder 1"/>
          <p:cNvSpPr>
            <a:spLocks noGrp="1"/>
          </p:cNvSpPr>
          <p:nvPr>
            <p:ph type="body" sz="quarter" idx="10"/>
          </p:nvPr>
        </p:nvSpPr>
        <p:spPr/>
        <p:txBody>
          <a:bodyPr/>
          <a:lstStyle/>
          <a:p>
            <a:r>
              <a:rPr lang="en-US"/>
              <a:t>My Projects </a:t>
            </a:r>
          </a:p>
          <a:p>
            <a:pPr lvl="1"/>
            <a:r>
              <a:rPr lang="en-US" sz="2400"/>
              <a:t>Clicking the button opens the list of Projects that have been assigned to a user.</a:t>
            </a:r>
          </a:p>
          <a:p>
            <a:pPr lvl="1"/>
            <a:r>
              <a:rPr lang="en-US" sz="2400"/>
              <a:t>This is the same screen accessed by the previous Assigned button</a:t>
            </a:r>
          </a:p>
          <a:p>
            <a:r>
              <a:rPr lang="en-US"/>
              <a:t>Projects	</a:t>
            </a:r>
          </a:p>
          <a:p>
            <a:pPr lvl="1"/>
            <a:r>
              <a:rPr lang="en-US" sz="2400"/>
              <a:t>Clicking the button opens the interface to search for a Project and Task.</a:t>
            </a:r>
          </a:p>
          <a:p>
            <a:pPr lvl="1"/>
            <a:r>
              <a:rPr lang="en-US" sz="2400"/>
              <a:t>This is the same screen accessed by the previous Unassigned button.</a:t>
            </a:r>
          </a:p>
          <a:p>
            <a:endParaRPr lang="en-US"/>
          </a:p>
        </p:txBody>
      </p:sp>
      <p:pic>
        <p:nvPicPr>
          <p:cNvPr id="4" name="Picture 3"/>
          <p:cNvPicPr/>
          <p:nvPr/>
        </p:nvPicPr>
        <p:blipFill>
          <a:blip r:embed="rId3"/>
          <a:stretch>
            <a:fillRect/>
          </a:stretch>
        </p:blipFill>
        <p:spPr>
          <a:xfrm>
            <a:off x="838200" y="1408913"/>
            <a:ext cx="1662121" cy="494901"/>
          </a:xfrm>
          <a:prstGeom prst="rect">
            <a:avLst/>
          </a:prstGeom>
        </p:spPr>
      </p:pic>
    </p:spTree>
    <p:extLst>
      <p:ext uri="{BB962C8B-B14F-4D97-AF65-F5344CB8AC3E}">
        <p14:creationId xmlns:p14="http://schemas.microsoft.com/office/powerpoint/2010/main" val="297696699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Want to hide the My Projects button?</a:t>
            </a:r>
          </a:p>
        </p:txBody>
      </p:sp>
      <p:sp>
        <p:nvSpPr>
          <p:cNvPr id="2" name="Text Placeholder 1"/>
          <p:cNvSpPr>
            <a:spLocks noGrp="1"/>
          </p:cNvSpPr>
          <p:nvPr>
            <p:ph type="body" sz="quarter" idx="10"/>
          </p:nvPr>
        </p:nvSpPr>
        <p:spPr/>
        <p:txBody>
          <a:bodyPr>
            <a:normAutofit fontScale="62500" lnSpcReduction="20000"/>
          </a:bodyPr>
          <a:lstStyle/>
          <a:p>
            <a:endParaRPr lang="en-US" dirty="0"/>
          </a:p>
          <a:p>
            <a:r>
              <a:rPr lang="en-US" dirty="0"/>
              <a:t>Disable Timecard My Project button</a:t>
            </a:r>
          </a:p>
          <a:p>
            <a:r>
              <a:rPr lang="en-US" dirty="0"/>
              <a:t>N (default)</a:t>
            </a:r>
          </a:p>
          <a:p>
            <a:pPr marL="336145" lvl="1" indent="0">
              <a:buNone/>
            </a:pPr>
            <a:r>
              <a:rPr lang="en-US" dirty="0"/>
              <a:t>No, don’t disable the My Project button on the Timecard Entry screen. Display the My Project button on the Timecard Entry screen.</a:t>
            </a:r>
          </a:p>
          <a:p>
            <a:r>
              <a:rPr lang="en-US" dirty="0"/>
              <a:t>Y 	</a:t>
            </a:r>
          </a:p>
          <a:p>
            <a:pPr marL="336145" lvl="1" indent="0">
              <a:buNone/>
            </a:pPr>
            <a:r>
              <a:rPr lang="en-US" dirty="0"/>
              <a:t>Yes, disable the My Project button the Timecard Entry screen. Do not display the My Project button on the Timecard Entry screen.</a:t>
            </a:r>
          </a:p>
          <a:p>
            <a:endParaRPr lang="en-US" dirty="0"/>
          </a:p>
        </p:txBody>
      </p:sp>
      <p:pic>
        <p:nvPicPr>
          <p:cNvPr id="5" name="Picture 4"/>
          <p:cNvPicPr/>
          <p:nvPr/>
        </p:nvPicPr>
        <p:blipFill>
          <a:blip r:embed="rId3"/>
          <a:stretch>
            <a:fillRect/>
          </a:stretch>
        </p:blipFill>
        <p:spPr>
          <a:xfrm>
            <a:off x="8180791" y="1170432"/>
            <a:ext cx="3173009" cy="2187245"/>
          </a:xfrm>
          <a:prstGeom prst="rect">
            <a:avLst/>
          </a:prstGeom>
        </p:spPr>
      </p:pic>
      <p:pic>
        <p:nvPicPr>
          <p:cNvPr id="6" name="Picture 5">
            <a:extLst>
              <a:ext uri="{FF2B5EF4-FFF2-40B4-BE49-F238E27FC236}">
                <a16:creationId xmlns:a16="http://schemas.microsoft.com/office/drawing/2014/main" id="{D8BB4AFB-5B39-413E-A9AB-17C089C31E7E}"/>
              </a:ext>
            </a:extLst>
          </p:cNvPr>
          <p:cNvPicPr/>
          <p:nvPr/>
        </p:nvPicPr>
        <p:blipFill>
          <a:blip r:embed="rId4"/>
          <a:stretch>
            <a:fillRect/>
          </a:stretch>
        </p:blipFill>
        <p:spPr>
          <a:xfrm>
            <a:off x="859465" y="958937"/>
            <a:ext cx="1662121" cy="494901"/>
          </a:xfrm>
          <a:prstGeom prst="rect">
            <a:avLst/>
          </a:prstGeom>
        </p:spPr>
      </p:pic>
    </p:spTree>
    <p:extLst>
      <p:ext uri="{BB962C8B-B14F-4D97-AF65-F5344CB8AC3E}">
        <p14:creationId xmlns:p14="http://schemas.microsoft.com/office/powerpoint/2010/main" val="132552410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Want to hide the Projects button?</a:t>
            </a:r>
          </a:p>
        </p:txBody>
      </p:sp>
      <p:sp>
        <p:nvSpPr>
          <p:cNvPr id="2" name="Text Placeholder 1"/>
          <p:cNvSpPr>
            <a:spLocks noGrp="1"/>
          </p:cNvSpPr>
          <p:nvPr>
            <p:ph type="body" sz="quarter" idx="10"/>
          </p:nvPr>
        </p:nvSpPr>
        <p:spPr/>
        <p:txBody>
          <a:bodyPr>
            <a:normAutofit fontScale="62500" lnSpcReduction="20000"/>
          </a:bodyPr>
          <a:lstStyle/>
          <a:p>
            <a:endParaRPr lang="en-US"/>
          </a:p>
          <a:p>
            <a:r>
              <a:rPr lang="en-US"/>
              <a:t>Disable Timecard Project button</a:t>
            </a:r>
          </a:p>
          <a:p>
            <a:r>
              <a:rPr lang="en-US"/>
              <a:t>N (default)</a:t>
            </a:r>
          </a:p>
          <a:p>
            <a:pPr marL="336145" lvl="1" indent="0">
              <a:buNone/>
            </a:pPr>
            <a:r>
              <a:rPr lang="en-US"/>
              <a:t>No, don’t disable the Project button on the Timecard Entry screen. Display the Project button on the Timecard Entry screen.</a:t>
            </a:r>
          </a:p>
          <a:p>
            <a:r>
              <a:rPr lang="en-US"/>
              <a:t>Y 	</a:t>
            </a:r>
          </a:p>
          <a:p>
            <a:pPr marL="336145" lvl="1" indent="0">
              <a:buNone/>
            </a:pPr>
            <a:r>
              <a:rPr lang="en-US"/>
              <a:t>Yes, disable the Project button the Timecard Entry screen. Do not display the Project button on the Timecard Entry screen.</a:t>
            </a:r>
          </a:p>
          <a:p>
            <a:endParaRPr lang="en-US"/>
          </a:p>
        </p:txBody>
      </p:sp>
      <p:pic>
        <p:nvPicPr>
          <p:cNvPr id="5" name="Picture 4"/>
          <p:cNvPicPr/>
          <p:nvPr/>
        </p:nvPicPr>
        <p:blipFill>
          <a:blip r:embed="rId3"/>
          <a:stretch>
            <a:fillRect/>
          </a:stretch>
        </p:blipFill>
        <p:spPr>
          <a:xfrm>
            <a:off x="8322826" y="1192233"/>
            <a:ext cx="3019389" cy="2041085"/>
          </a:xfrm>
          <a:prstGeom prst="rect">
            <a:avLst/>
          </a:prstGeom>
        </p:spPr>
      </p:pic>
      <p:pic>
        <p:nvPicPr>
          <p:cNvPr id="6" name="Picture 5"/>
          <p:cNvPicPr/>
          <p:nvPr/>
        </p:nvPicPr>
        <p:blipFill rotWithShape="1">
          <a:blip r:embed="rId4"/>
          <a:srcRect r="961"/>
          <a:stretch/>
        </p:blipFill>
        <p:spPr bwMode="auto">
          <a:xfrm>
            <a:off x="8322826" y="1192233"/>
            <a:ext cx="3030974" cy="204108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3D20BA8-5BBA-462D-A483-7D79CDBE85CB}"/>
              </a:ext>
            </a:extLst>
          </p:cNvPr>
          <p:cNvPicPr/>
          <p:nvPr/>
        </p:nvPicPr>
        <p:blipFill>
          <a:blip r:embed="rId5"/>
          <a:stretch>
            <a:fillRect/>
          </a:stretch>
        </p:blipFill>
        <p:spPr>
          <a:xfrm>
            <a:off x="816935" y="1026141"/>
            <a:ext cx="1662121" cy="494901"/>
          </a:xfrm>
          <a:prstGeom prst="rect">
            <a:avLst/>
          </a:prstGeom>
        </p:spPr>
      </p:pic>
    </p:spTree>
    <p:extLst>
      <p:ext uri="{BB962C8B-B14F-4D97-AF65-F5344CB8AC3E}">
        <p14:creationId xmlns:p14="http://schemas.microsoft.com/office/powerpoint/2010/main" val="34772781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Viewing Customer Information</a:t>
            </a:r>
          </a:p>
        </p:txBody>
      </p:sp>
      <p:sp>
        <p:nvSpPr>
          <p:cNvPr id="2" name="Text Placeholder 1"/>
          <p:cNvSpPr>
            <a:spLocks noGrp="1"/>
          </p:cNvSpPr>
          <p:nvPr>
            <p:ph type="body" sz="quarter" idx="10"/>
          </p:nvPr>
        </p:nvSpPr>
        <p:spPr/>
        <p:txBody>
          <a:bodyPr/>
          <a:lstStyle/>
          <a:p>
            <a:r>
              <a:rPr lang="en-US"/>
              <a:t>Display on the Project lookup/edit screen</a:t>
            </a:r>
          </a:p>
        </p:txBody>
      </p:sp>
      <p:pic>
        <p:nvPicPr>
          <p:cNvPr id="5" name="Picture 4"/>
          <p:cNvPicPr/>
          <p:nvPr/>
        </p:nvPicPr>
        <p:blipFill>
          <a:blip r:embed="rId3"/>
          <a:stretch>
            <a:fillRect/>
          </a:stretch>
        </p:blipFill>
        <p:spPr>
          <a:xfrm>
            <a:off x="3593481" y="2208718"/>
            <a:ext cx="5005039" cy="4491462"/>
          </a:xfrm>
          <a:prstGeom prst="rect">
            <a:avLst/>
          </a:prstGeom>
        </p:spPr>
      </p:pic>
    </p:spTree>
    <p:extLst>
      <p:ext uri="{BB962C8B-B14F-4D97-AF65-F5344CB8AC3E}">
        <p14:creationId xmlns:p14="http://schemas.microsoft.com/office/powerpoint/2010/main" val="1485344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Viewing Customer Information</a:t>
            </a:r>
          </a:p>
        </p:txBody>
      </p:sp>
      <p:sp>
        <p:nvSpPr>
          <p:cNvPr id="2" name="Text Placeholder 1"/>
          <p:cNvSpPr>
            <a:spLocks noGrp="1"/>
          </p:cNvSpPr>
          <p:nvPr>
            <p:ph type="body" sz="quarter" idx="10"/>
          </p:nvPr>
        </p:nvSpPr>
        <p:spPr/>
        <p:txBody>
          <a:bodyPr/>
          <a:lstStyle/>
          <a:p>
            <a:r>
              <a:rPr lang="en-US"/>
              <a:t>Show Customer value on Timecard Edit Screen</a:t>
            </a:r>
          </a:p>
          <a:p>
            <a:r>
              <a:rPr lang="en-US"/>
              <a:t>Default value is N – Do not display</a:t>
            </a:r>
          </a:p>
        </p:txBody>
      </p:sp>
      <p:pic>
        <p:nvPicPr>
          <p:cNvPr id="4" name="Picture 3"/>
          <p:cNvPicPr/>
          <p:nvPr/>
        </p:nvPicPr>
        <p:blipFill rotWithShape="1">
          <a:blip r:embed="rId3"/>
          <a:srcRect l="464" r="-464"/>
          <a:stretch/>
        </p:blipFill>
        <p:spPr>
          <a:xfrm>
            <a:off x="3579475" y="2831384"/>
            <a:ext cx="5033052" cy="3187288"/>
          </a:xfrm>
          <a:prstGeom prst="rect">
            <a:avLst/>
          </a:prstGeom>
        </p:spPr>
      </p:pic>
    </p:spTree>
    <p:extLst>
      <p:ext uri="{BB962C8B-B14F-4D97-AF65-F5344CB8AC3E}">
        <p14:creationId xmlns:p14="http://schemas.microsoft.com/office/powerpoint/2010/main" val="7594088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544753" y="2969870"/>
            <a:ext cx="1540874" cy="457005"/>
          </a:xfrm>
          <a:prstGeom prst="rect">
            <a:avLst/>
          </a:prstGeom>
          <a:solidFill>
            <a:srgbClr val="00206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02" tIns="45697" rIns="91393" bIns="45697" numCol="1" rtlCol="0" anchor="ctr" anchorCtr="0" compatLnSpc="1">
            <a:prstTxWarp prst="textNoShape">
              <a:avLst/>
            </a:prstTxWarp>
          </a:bodyPr>
          <a:lstStyle/>
          <a:p>
            <a:pPr algn="r" defTabSz="913260"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DEVICES</a:t>
            </a:r>
          </a:p>
        </p:txBody>
      </p:sp>
      <p:sp>
        <p:nvSpPr>
          <p:cNvPr id="47" name="Rectangle 46"/>
          <p:cNvSpPr/>
          <p:nvPr/>
        </p:nvSpPr>
        <p:spPr>
          <a:xfrm>
            <a:off x="544659" y="4441884"/>
            <a:ext cx="1544284" cy="457005"/>
          </a:xfrm>
          <a:prstGeom prst="rect">
            <a:avLst/>
          </a:prstGeom>
          <a:solidFill>
            <a:srgbClr val="00206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82802" tIns="45697" rIns="91393" bIns="45697" numCol="1" rtlCol="0" anchor="ctr" anchorCtr="0" compatLnSpc="1">
            <a:prstTxWarp prst="textNoShape">
              <a:avLst/>
            </a:prstTxWarp>
          </a:bodyPr>
          <a:lstStyle/>
          <a:p>
            <a:pPr algn="r" defTabSz="913260" fontAlgn="base">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WORK</a:t>
            </a:r>
          </a:p>
        </p:txBody>
      </p:sp>
      <p:sp>
        <p:nvSpPr>
          <p:cNvPr id="4" name="Rectangle 3"/>
          <p:cNvSpPr/>
          <p:nvPr/>
        </p:nvSpPr>
        <p:spPr bwMode="auto">
          <a:xfrm>
            <a:off x="2567889" y="3883880"/>
            <a:ext cx="9636938" cy="1466562"/>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397" tIns="45699" rIns="91397" bIns="45699" numCol="1" rtlCol="0" anchor="ctr" anchorCtr="0" compatLnSpc="1">
            <a:prstTxWarp prst="textNoShape">
              <a:avLst/>
            </a:prstTxWarp>
          </a:bodyPr>
          <a:lstStyle/>
          <a:p>
            <a:pPr algn="ctr" defTabSz="913573"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a:t>Microsoft Dynamics SL Web Apps</a:t>
            </a:r>
          </a:p>
        </p:txBody>
      </p:sp>
      <p:sp>
        <p:nvSpPr>
          <p:cNvPr id="3" name="Text Placeholder 2">
            <a:extLst>
              <a:ext uri="{FF2B5EF4-FFF2-40B4-BE49-F238E27FC236}">
                <a16:creationId xmlns:a16="http://schemas.microsoft.com/office/drawing/2014/main" id="{3366A59E-C343-4A4D-B067-14CBF9DC5214}"/>
              </a:ext>
            </a:extLst>
          </p:cNvPr>
          <p:cNvSpPr>
            <a:spLocks noGrp="1"/>
          </p:cNvSpPr>
          <p:nvPr>
            <p:ph type="body" sz="quarter" idx="10"/>
          </p:nvPr>
        </p:nvSpPr>
        <p:spPr/>
        <p:txBody>
          <a:bodyPr/>
          <a:lstStyle/>
          <a:p>
            <a:endParaRPr lang="en-US"/>
          </a:p>
        </p:txBody>
      </p:sp>
      <p:sp>
        <p:nvSpPr>
          <p:cNvPr id="14" name="Rectangle 13"/>
          <p:cNvSpPr/>
          <p:nvPr/>
        </p:nvSpPr>
        <p:spPr bwMode="auto">
          <a:xfrm>
            <a:off x="2567888" y="4613167"/>
            <a:ext cx="8759257" cy="758087"/>
          </a:xfrm>
          <a:prstGeom prst="rect">
            <a:avLst/>
          </a:prstGeom>
          <a:solidFill>
            <a:srgbClr val="002060"/>
          </a:solidFill>
          <a:ln>
            <a:noFill/>
            <a:headEnd type="none" w="med" len="med"/>
            <a:tailEnd type="none" w="med" len="med"/>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397" tIns="45699" rIns="91397" bIns="45699" numCol="1" rtlCol="0" anchor="ctr" anchorCtr="0" compatLnSpc="1">
            <a:prstTxWarp prst="textNoShape">
              <a:avLst/>
            </a:prstTxWarp>
          </a:bodyPr>
          <a:lstStyle/>
          <a:p>
            <a:pPr algn="ctr" defTabSz="913573" fontAlgn="base">
              <a:spcBef>
                <a:spcPct val="0"/>
              </a:spcBef>
              <a:spcAft>
                <a:spcPct val="0"/>
              </a:spcAft>
            </a:pPr>
            <a:r>
              <a:rPr lang="en-US" sz="3527">
                <a:solidFill>
                  <a:schemeClr val="bg1"/>
                </a:solidFill>
                <a:ea typeface="Segoe UI" pitchFamily="34" charset="0"/>
                <a:cs typeface="Segoe UI" pitchFamily="34" charset="0"/>
              </a:rPr>
              <a:t>		   Web Apps       Web Services</a:t>
            </a:r>
          </a:p>
        </p:txBody>
      </p:sp>
      <p:pic>
        <p:nvPicPr>
          <p:cNvPr id="70" name="Picture 69"/>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7631" t="4527" r="15445"/>
          <a:stretch/>
        </p:blipFill>
        <p:spPr>
          <a:xfrm>
            <a:off x="3537898" y="2384127"/>
            <a:ext cx="2264265" cy="1580766"/>
          </a:xfrm>
          <a:prstGeom prst="rect">
            <a:avLst/>
          </a:prstGeom>
        </p:spPr>
      </p:pic>
      <p:sp>
        <p:nvSpPr>
          <p:cNvPr id="9" name="TextBox 8"/>
          <p:cNvSpPr txBox="1"/>
          <p:nvPr/>
        </p:nvSpPr>
        <p:spPr>
          <a:xfrm>
            <a:off x="2485129" y="2541073"/>
            <a:ext cx="2073117" cy="1070870"/>
          </a:xfrm>
          <a:prstGeom prst="rect">
            <a:avLst/>
          </a:prstGeom>
          <a:noFill/>
        </p:spPr>
        <p:txBody>
          <a:bodyPr wrap="square" lIns="182828" tIns="146263" rIns="182828" bIns="146263" rtlCol="0">
            <a:spAutoFit/>
          </a:bodyPr>
          <a:lstStyle/>
          <a:p>
            <a:pPr>
              <a:lnSpc>
                <a:spcPct val="90000"/>
              </a:lnSpc>
              <a:spcAft>
                <a:spcPts val="600"/>
              </a:spcAft>
            </a:pPr>
            <a:r>
              <a:rPr lang="en-US" sz="2745">
                <a:gradFill>
                  <a:gsLst>
                    <a:gs pos="2917">
                      <a:schemeClr val="tx1"/>
                    </a:gs>
                    <a:gs pos="30000">
                      <a:schemeClr val="tx1"/>
                    </a:gs>
                  </a:gsLst>
                  <a:lin ang="5400000" scaled="0"/>
                </a:gradFill>
                <a:latin typeface="+mj-lt"/>
              </a:rPr>
              <a:t>Microsoft Surface</a:t>
            </a:r>
          </a:p>
        </p:txBody>
      </p:sp>
      <p:sp>
        <p:nvSpPr>
          <p:cNvPr id="71" name="TextBox 70"/>
          <p:cNvSpPr txBox="1"/>
          <p:nvPr/>
        </p:nvSpPr>
        <p:spPr>
          <a:xfrm>
            <a:off x="6064324" y="2629469"/>
            <a:ext cx="1315749" cy="683181"/>
          </a:xfrm>
          <a:prstGeom prst="rect">
            <a:avLst/>
          </a:prstGeom>
          <a:noFill/>
        </p:spPr>
        <p:txBody>
          <a:bodyPr wrap="square" lIns="182828" tIns="146263" rIns="182828" bIns="146263" rtlCol="0">
            <a:spAutoFit/>
          </a:bodyPr>
          <a:lstStyle/>
          <a:p>
            <a:pPr>
              <a:lnSpc>
                <a:spcPct val="90000"/>
              </a:lnSpc>
              <a:spcAft>
                <a:spcPts val="600"/>
              </a:spcAft>
            </a:pPr>
            <a:r>
              <a:rPr lang="en-US" sz="2800">
                <a:gradFill>
                  <a:gsLst>
                    <a:gs pos="2917">
                      <a:schemeClr val="tx1"/>
                    </a:gs>
                    <a:gs pos="30000">
                      <a:schemeClr val="tx1"/>
                    </a:gs>
                  </a:gsLst>
                  <a:lin ang="5400000" scaled="0"/>
                </a:gradFill>
                <a:latin typeface="+mj-lt"/>
              </a:rPr>
              <a:t>Apple </a:t>
            </a:r>
          </a:p>
        </p:txBody>
      </p:sp>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4473" y="2309164"/>
            <a:ext cx="1580766" cy="1580766"/>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3104" y="2420926"/>
            <a:ext cx="1520149" cy="1218652"/>
          </a:xfrm>
          <a:prstGeom prst="rect">
            <a:avLst/>
          </a:prstGeom>
          <a:effectLst/>
        </p:spPr>
      </p:pic>
      <p:sp>
        <p:nvSpPr>
          <p:cNvPr id="38" name="TextBox 37"/>
          <p:cNvSpPr txBox="1"/>
          <p:nvPr/>
        </p:nvSpPr>
        <p:spPr>
          <a:xfrm>
            <a:off x="8336745" y="2688696"/>
            <a:ext cx="1767931" cy="690885"/>
          </a:xfrm>
          <a:prstGeom prst="rect">
            <a:avLst/>
          </a:prstGeom>
          <a:noFill/>
        </p:spPr>
        <p:txBody>
          <a:bodyPr wrap="square" lIns="182828" tIns="146263" rIns="182828" bIns="146263" rtlCol="0">
            <a:spAutoFit/>
          </a:bodyPr>
          <a:lstStyle/>
          <a:p>
            <a:pPr>
              <a:lnSpc>
                <a:spcPct val="90000"/>
              </a:lnSpc>
              <a:spcAft>
                <a:spcPts val="600"/>
              </a:spcAft>
            </a:pPr>
            <a:r>
              <a:rPr lang="en-US" sz="2800">
                <a:gradFill>
                  <a:gsLst>
                    <a:gs pos="2917">
                      <a:schemeClr val="tx1"/>
                    </a:gs>
                    <a:gs pos="30000">
                      <a:schemeClr val="tx1"/>
                    </a:gs>
                  </a:gsLst>
                  <a:lin ang="5400000" scaled="0"/>
                </a:gradFill>
                <a:latin typeface="+mj-lt"/>
              </a:rPr>
              <a:t>Android</a:t>
            </a:r>
          </a:p>
        </p:txBody>
      </p:sp>
      <p:pic>
        <p:nvPicPr>
          <p:cNvPr id="26" name="Picture 2" descr="http://files.softicons.com/download/web-icons/html5-icons-by-w3c/png/512/HTML5_Black_Logo.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960719" y="4645321"/>
            <a:ext cx="705122" cy="70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9895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Viewing Contact Information</a:t>
            </a:r>
          </a:p>
        </p:txBody>
      </p:sp>
      <p:sp>
        <p:nvSpPr>
          <p:cNvPr id="2" name="Text Placeholder 1"/>
          <p:cNvSpPr>
            <a:spLocks noGrp="1"/>
          </p:cNvSpPr>
          <p:nvPr>
            <p:ph type="body" sz="quarter" idx="10"/>
          </p:nvPr>
        </p:nvSpPr>
        <p:spPr/>
        <p:txBody>
          <a:bodyPr/>
          <a:lstStyle/>
          <a:p>
            <a:r>
              <a:rPr lang="en-US"/>
              <a:t>Display on the Project lookup/edit screen</a:t>
            </a:r>
          </a:p>
        </p:txBody>
      </p:sp>
      <p:pic>
        <p:nvPicPr>
          <p:cNvPr id="5" name="Picture 4"/>
          <p:cNvPicPr/>
          <p:nvPr/>
        </p:nvPicPr>
        <p:blipFill>
          <a:blip r:embed="rId3"/>
          <a:stretch>
            <a:fillRect/>
          </a:stretch>
        </p:blipFill>
        <p:spPr>
          <a:xfrm>
            <a:off x="3593481" y="2186773"/>
            <a:ext cx="5005039" cy="4491462"/>
          </a:xfrm>
          <a:prstGeom prst="rect">
            <a:avLst/>
          </a:prstGeom>
        </p:spPr>
      </p:pic>
    </p:spTree>
    <p:extLst>
      <p:ext uri="{BB962C8B-B14F-4D97-AF65-F5344CB8AC3E}">
        <p14:creationId xmlns:p14="http://schemas.microsoft.com/office/powerpoint/2010/main" val="40764303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Viewing Contract Information</a:t>
            </a:r>
          </a:p>
        </p:txBody>
      </p:sp>
      <p:sp>
        <p:nvSpPr>
          <p:cNvPr id="2" name="Text Placeholder 1"/>
          <p:cNvSpPr>
            <a:spLocks noGrp="1"/>
          </p:cNvSpPr>
          <p:nvPr>
            <p:ph type="body" sz="quarter" idx="10"/>
          </p:nvPr>
        </p:nvSpPr>
        <p:spPr/>
        <p:txBody>
          <a:bodyPr/>
          <a:lstStyle/>
          <a:p>
            <a:r>
              <a:rPr lang="en-US"/>
              <a:t>Show Contract value on timecard edit screen</a:t>
            </a:r>
          </a:p>
          <a:p>
            <a:r>
              <a:rPr lang="en-US"/>
              <a:t>Default value is N – Do not display</a:t>
            </a:r>
          </a:p>
          <a:p>
            <a:endParaRPr lang="en-US"/>
          </a:p>
        </p:txBody>
      </p:sp>
      <p:pic>
        <p:nvPicPr>
          <p:cNvPr id="4" name="Picture 3"/>
          <p:cNvPicPr/>
          <p:nvPr/>
        </p:nvPicPr>
        <p:blipFill rotWithShape="1">
          <a:blip r:embed="rId3"/>
          <a:srcRect l="1020" r="1020"/>
          <a:stretch/>
        </p:blipFill>
        <p:spPr>
          <a:xfrm>
            <a:off x="3630833" y="2831384"/>
            <a:ext cx="4930336" cy="3187288"/>
          </a:xfrm>
          <a:prstGeom prst="rect">
            <a:avLst/>
          </a:prstGeom>
        </p:spPr>
      </p:pic>
    </p:spTree>
    <p:extLst>
      <p:ext uri="{BB962C8B-B14F-4D97-AF65-F5344CB8AC3E}">
        <p14:creationId xmlns:p14="http://schemas.microsoft.com/office/powerpoint/2010/main" val="270972618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Supports viewing only Project and Task</a:t>
            </a:r>
          </a:p>
        </p:txBody>
      </p:sp>
      <p:sp>
        <p:nvSpPr>
          <p:cNvPr id="5" name="Content Placeholder 4">
            <a:extLst>
              <a:ext uri="{FF2B5EF4-FFF2-40B4-BE49-F238E27FC236}">
                <a16:creationId xmlns:a16="http://schemas.microsoft.com/office/drawing/2014/main" id="{BEC3A969-A887-4E00-9BB7-DE3C9254B932}"/>
              </a:ext>
            </a:extLst>
          </p:cNvPr>
          <p:cNvSpPr>
            <a:spLocks noGrp="1"/>
          </p:cNvSpPr>
          <p:nvPr>
            <p:ph type="body" sz="quarter" idx="10"/>
          </p:nvPr>
        </p:nvSpPr>
        <p:spPr/>
        <p:txBody>
          <a:bodyPr/>
          <a:lstStyle/>
          <a:p>
            <a:pPr marL="0" indent="0">
              <a:buNone/>
            </a:pPr>
            <a:r>
              <a:rPr lang="en-US" dirty="0"/>
              <a:t> </a:t>
            </a:r>
          </a:p>
        </p:txBody>
      </p:sp>
      <p:pic>
        <p:nvPicPr>
          <p:cNvPr id="4" name="Picture 3"/>
          <p:cNvPicPr/>
          <p:nvPr/>
        </p:nvPicPr>
        <p:blipFill>
          <a:blip r:embed="rId3"/>
          <a:stretch>
            <a:fillRect/>
          </a:stretch>
        </p:blipFill>
        <p:spPr>
          <a:xfrm>
            <a:off x="3630832" y="2009661"/>
            <a:ext cx="4930336" cy="2838679"/>
          </a:xfrm>
          <a:prstGeom prst="rect">
            <a:avLst/>
          </a:prstGeom>
        </p:spPr>
      </p:pic>
    </p:spTree>
    <p:extLst>
      <p:ext uri="{BB962C8B-B14F-4D97-AF65-F5344CB8AC3E}">
        <p14:creationId xmlns:p14="http://schemas.microsoft.com/office/powerpoint/2010/main" val="19994957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Supports viewing only Project/Task</a:t>
            </a:r>
          </a:p>
        </p:txBody>
      </p:sp>
      <p:sp>
        <p:nvSpPr>
          <p:cNvPr id="2" name="Text Placeholder 1"/>
          <p:cNvSpPr>
            <a:spLocks noGrp="1"/>
          </p:cNvSpPr>
          <p:nvPr>
            <p:ph type="body" sz="quarter" idx="10"/>
          </p:nvPr>
        </p:nvSpPr>
        <p:spPr/>
        <p:txBody>
          <a:bodyPr/>
          <a:lstStyle/>
          <a:p>
            <a:r>
              <a:rPr lang="en-US"/>
              <a:t>Where to turn on/off fields</a:t>
            </a:r>
          </a:p>
        </p:txBody>
      </p:sp>
      <p:pic>
        <p:nvPicPr>
          <p:cNvPr id="6" name="Picture 5"/>
          <p:cNvPicPr/>
          <p:nvPr/>
        </p:nvPicPr>
        <p:blipFill>
          <a:blip r:embed="rId3"/>
          <a:stretch>
            <a:fillRect/>
          </a:stretch>
        </p:blipFill>
        <p:spPr>
          <a:xfrm>
            <a:off x="838200" y="2159505"/>
            <a:ext cx="4735942" cy="3771074"/>
          </a:xfrm>
          <a:prstGeom prst="rect">
            <a:avLst/>
          </a:prstGeom>
        </p:spPr>
      </p:pic>
      <p:pic>
        <p:nvPicPr>
          <p:cNvPr id="7" name="Picture 6"/>
          <p:cNvPicPr/>
          <p:nvPr/>
        </p:nvPicPr>
        <p:blipFill>
          <a:blip r:embed="rId4"/>
          <a:stretch>
            <a:fillRect/>
          </a:stretch>
        </p:blipFill>
        <p:spPr>
          <a:xfrm>
            <a:off x="6432285" y="2159504"/>
            <a:ext cx="5033052" cy="3291871"/>
          </a:xfrm>
          <a:prstGeom prst="rect">
            <a:avLst/>
          </a:prstGeom>
        </p:spPr>
      </p:pic>
    </p:spTree>
    <p:extLst>
      <p:ext uri="{BB962C8B-B14F-4D97-AF65-F5344CB8AC3E}">
        <p14:creationId xmlns:p14="http://schemas.microsoft.com/office/powerpoint/2010/main" val="49490347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Number of lines to display per page</a:t>
            </a:r>
          </a:p>
        </p:txBody>
      </p:sp>
      <p:sp>
        <p:nvSpPr>
          <p:cNvPr id="2" name="Text Placeholder 1"/>
          <p:cNvSpPr>
            <a:spLocks noGrp="1"/>
          </p:cNvSpPr>
          <p:nvPr>
            <p:ph type="body" sz="quarter" idx="10"/>
          </p:nvPr>
        </p:nvSpPr>
        <p:spPr/>
        <p:txBody>
          <a:bodyPr/>
          <a:lstStyle/>
          <a:p>
            <a:r>
              <a:rPr lang="en-US" dirty="0"/>
              <a:t>Supports from 1 – 35 lines per page</a:t>
            </a:r>
          </a:p>
        </p:txBody>
      </p:sp>
      <p:pic>
        <p:nvPicPr>
          <p:cNvPr id="5" name="Picture 4"/>
          <p:cNvPicPr>
            <a:picLocks noChangeAspect="1"/>
          </p:cNvPicPr>
          <p:nvPr/>
        </p:nvPicPr>
        <p:blipFill>
          <a:blip r:embed="rId3"/>
          <a:stretch>
            <a:fillRect/>
          </a:stretch>
        </p:blipFill>
        <p:spPr>
          <a:xfrm>
            <a:off x="1143049" y="2179634"/>
            <a:ext cx="8098366" cy="3989761"/>
          </a:xfrm>
          <a:prstGeom prst="rect">
            <a:avLst/>
          </a:prstGeom>
        </p:spPr>
      </p:pic>
    </p:spTree>
    <p:extLst>
      <p:ext uri="{BB962C8B-B14F-4D97-AF65-F5344CB8AC3E}">
        <p14:creationId xmlns:p14="http://schemas.microsoft.com/office/powerpoint/2010/main" val="243462102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Number of lines to display per page</a:t>
            </a:r>
          </a:p>
        </p:txBody>
      </p:sp>
      <p:sp>
        <p:nvSpPr>
          <p:cNvPr id="2" name="Text Placeholder 1"/>
          <p:cNvSpPr>
            <a:spLocks noGrp="1"/>
          </p:cNvSpPr>
          <p:nvPr>
            <p:ph type="body" sz="quarter" idx="10"/>
          </p:nvPr>
        </p:nvSpPr>
        <p:spPr/>
        <p:txBody>
          <a:bodyPr/>
          <a:lstStyle/>
          <a:p>
            <a:r>
              <a:rPr lang="en-US" dirty="0"/>
              <a:t>Supports from 1 – 35 lines per page</a:t>
            </a:r>
          </a:p>
          <a:p>
            <a:r>
              <a:rPr lang="en-US" dirty="0"/>
              <a:t>Enter Control Data between 1 and 35</a:t>
            </a:r>
          </a:p>
        </p:txBody>
      </p:sp>
      <p:pic>
        <p:nvPicPr>
          <p:cNvPr id="4" name="Picture 3"/>
          <p:cNvPicPr/>
          <p:nvPr/>
        </p:nvPicPr>
        <p:blipFill>
          <a:blip r:embed="rId3"/>
          <a:stretch>
            <a:fillRect/>
          </a:stretch>
        </p:blipFill>
        <p:spPr>
          <a:xfrm>
            <a:off x="3612156" y="2759988"/>
            <a:ext cx="4967688" cy="3236467"/>
          </a:xfrm>
          <a:prstGeom prst="rect">
            <a:avLst/>
          </a:prstGeom>
        </p:spPr>
      </p:pic>
    </p:spTree>
    <p:extLst>
      <p:ext uri="{BB962C8B-B14F-4D97-AF65-F5344CB8AC3E}">
        <p14:creationId xmlns:p14="http://schemas.microsoft.com/office/powerpoint/2010/main" val="262479498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Reopening Completed Timecards</a:t>
            </a:r>
          </a:p>
        </p:txBody>
      </p:sp>
      <p:sp>
        <p:nvSpPr>
          <p:cNvPr id="3" name="Text Placeholder 2"/>
          <p:cNvSpPr>
            <a:spLocks noGrp="1"/>
          </p:cNvSpPr>
          <p:nvPr>
            <p:ph type="body" sz="quarter" idx="10"/>
          </p:nvPr>
        </p:nvSpPr>
        <p:spPr/>
        <p:txBody>
          <a:bodyPr/>
          <a:lstStyle/>
          <a:p>
            <a:pPr marL="0" indent="0" algn="ctr">
              <a:buNone/>
            </a:pPr>
            <a:r>
              <a:rPr lang="en-US" dirty="0"/>
              <a:t>Only available before it is reviewed</a:t>
            </a:r>
          </a:p>
        </p:txBody>
      </p:sp>
      <p:pic>
        <p:nvPicPr>
          <p:cNvPr id="4" name="Picture 3"/>
          <p:cNvPicPr>
            <a:picLocks noChangeAspect="1"/>
          </p:cNvPicPr>
          <p:nvPr/>
        </p:nvPicPr>
        <p:blipFill>
          <a:blip r:embed="rId3"/>
          <a:stretch>
            <a:fillRect/>
          </a:stretch>
        </p:blipFill>
        <p:spPr>
          <a:xfrm>
            <a:off x="2206217" y="1352415"/>
            <a:ext cx="7781249" cy="5375268"/>
          </a:xfrm>
          <a:prstGeom prst="rect">
            <a:avLst/>
          </a:prstGeom>
        </p:spPr>
      </p:pic>
      <p:pic>
        <p:nvPicPr>
          <p:cNvPr id="5" name="Picture 4"/>
          <p:cNvPicPr>
            <a:picLocks noChangeAspect="1"/>
          </p:cNvPicPr>
          <p:nvPr/>
        </p:nvPicPr>
        <p:blipFill>
          <a:blip r:embed="rId4"/>
          <a:stretch>
            <a:fillRect/>
          </a:stretch>
        </p:blipFill>
        <p:spPr>
          <a:xfrm>
            <a:off x="2206216" y="1380938"/>
            <a:ext cx="7722016" cy="5346745"/>
          </a:xfrm>
          <a:prstGeom prst="rect">
            <a:avLst/>
          </a:prstGeom>
        </p:spPr>
      </p:pic>
      <p:pic>
        <p:nvPicPr>
          <p:cNvPr id="6" name="Picture 5"/>
          <p:cNvPicPr>
            <a:picLocks noChangeAspect="1"/>
          </p:cNvPicPr>
          <p:nvPr/>
        </p:nvPicPr>
        <p:blipFill>
          <a:blip r:embed="rId5"/>
          <a:stretch>
            <a:fillRect/>
          </a:stretch>
        </p:blipFill>
        <p:spPr>
          <a:xfrm>
            <a:off x="2206216" y="1352391"/>
            <a:ext cx="7766841" cy="5373736"/>
          </a:xfrm>
          <a:prstGeom prst="rect">
            <a:avLst/>
          </a:prstGeom>
        </p:spPr>
      </p:pic>
      <p:sp>
        <p:nvSpPr>
          <p:cNvPr id="10" name="Rectangle 9"/>
          <p:cNvSpPr/>
          <p:nvPr/>
        </p:nvSpPr>
        <p:spPr bwMode="auto">
          <a:xfrm>
            <a:off x="4751363" y="1651198"/>
            <a:ext cx="597617" cy="298808"/>
          </a:xfrm>
          <a:prstGeom prst="rect">
            <a:avLst/>
          </a:prstGeom>
          <a:noFill/>
          <a:ln w="2540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6"/>
          <a:stretch>
            <a:fillRect/>
          </a:stretch>
        </p:blipFill>
        <p:spPr>
          <a:xfrm>
            <a:off x="4587952" y="1595172"/>
            <a:ext cx="3016096" cy="3996561"/>
          </a:xfrm>
          <a:prstGeom prst="rect">
            <a:avLst/>
          </a:prstGeom>
        </p:spPr>
      </p:pic>
      <p:sp>
        <p:nvSpPr>
          <p:cNvPr id="11" name="Rectangle 10"/>
          <p:cNvSpPr/>
          <p:nvPr/>
        </p:nvSpPr>
        <p:spPr bwMode="auto">
          <a:xfrm>
            <a:off x="4751363" y="4340473"/>
            <a:ext cx="971127" cy="522914"/>
          </a:xfrm>
          <a:prstGeom prst="rect">
            <a:avLst/>
          </a:prstGeom>
          <a:noFill/>
          <a:ln w="2540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7"/>
          <a:stretch>
            <a:fillRect/>
          </a:stretch>
        </p:blipFill>
        <p:spPr>
          <a:xfrm>
            <a:off x="4242455" y="2458915"/>
            <a:ext cx="3707090" cy="2269075"/>
          </a:xfrm>
          <a:prstGeom prst="rect">
            <a:avLst/>
          </a:prstGeom>
        </p:spPr>
      </p:pic>
      <p:sp>
        <p:nvSpPr>
          <p:cNvPr id="12" name="Rectangle 11"/>
          <p:cNvSpPr/>
          <p:nvPr/>
        </p:nvSpPr>
        <p:spPr bwMode="auto">
          <a:xfrm>
            <a:off x="5348979" y="4041665"/>
            <a:ext cx="1045829" cy="448212"/>
          </a:xfrm>
          <a:prstGeom prst="rect">
            <a:avLst/>
          </a:prstGeom>
          <a:noFill/>
          <a:ln w="25400">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p:nvPicPr>
        <p:blipFill>
          <a:blip r:embed="rId8"/>
          <a:stretch>
            <a:fillRect/>
          </a:stretch>
        </p:blipFill>
        <p:spPr>
          <a:xfrm>
            <a:off x="2220625" y="1363210"/>
            <a:ext cx="7766841" cy="5382200"/>
          </a:xfrm>
          <a:prstGeom prst="rect">
            <a:avLst/>
          </a:prstGeom>
        </p:spPr>
      </p:pic>
      <p:sp>
        <p:nvSpPr>
          <p:cNvPr id="13" name="TextBox 12">
            <a:extLst>
              <a:ext uri="{FF2B5EF4-FFF2-40B4-BE49-F238E27FC236}">
                <a16:creationId xmlns:a16="http://schemas.microsoft.com/office/drawing/2014/main" id="{D942627F-D4FE-4652-9A27-E542004CF737}"/>
              </a:ext>
            </a:extLst>
          </p:cNvPr>
          <p:cNvSpPr txBox="1"/>
          <p:nvPr/>
        </p:nvSpPr>
        <p:spPr>
          <a:xfrm>
            <a:off x="3849230" y="4638610"/>
            <a:ext cx="4045326" cy="923330"/>
          </a:xfrm>
          <a:prstGeom prst="rect">
            <a:avLst/>
          </a:prstGeom>
          <a:noFill/>
        </p:spPr>
        <p:txBody>
          <a:bodyPr wrap="square" rtlCol="0">
            <a:spAutoFit/>
          </a:bodyPr>
          <a:lstStyle/>
          <a:p>
            <a:pPr algn="ctr"/>
            <a:r>
              <a:rPr lang="en-US" dirty="0"/>
              <a:t>Communicator message sent to approver </a:t>
            </a:r>
          </a:p>
          <a:p>
            <a:pPr algn="ctr"/>
            <a:r>
              <a:rPr lang="en-US" dirty="0"/>
              <a:t>listing reason for reopening Timecard</a:t>
            </a:r>
          </a:p>
        </p:txBody>
      </p:sp>
    </p:spTree>
    <p:extLst>
      <p:ext uri="{BB962C8B-B14F-4D97-AF65-F5344CB8AC3E}">
        <p14:creationId xmlns:p14="http://schemas.microsoft.com/office/powerpoint/2010/main" val="3275510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CEA3-70CD-455C-A963-70BC2C59DE36}"/>
              </a:ext>
            </a:extLst>
          </p:cNvPr>
          <p:cNvSpPr>
            <a:spLocks noGrp="1"/>
          </p:cNvSpPr>
          <p:nvPr>
            <p:ph type="title"/>
          </p:nvPr>
        </p:nvSpPr>
        <p:spPr>
          <a:prstGeom prst="rect">
            <a:avLst/>
          </a:prstGeom>
        </p:spPr>
        <p:txBody>
          <a:bodyPr/>
          <a:lstStyle/>
          <a:p>
            <a:r>
              <a:rPr lang="en-US"/>
              <a:t>Recalling Timecards before approval</a:t>
            </a:r>
          </a:p>
        </p:txBody>
      </p:sp>
      <p:sp>
        <p:nvSpPr>
          <p:cNvPr id="5" name="Text Placeholder 4">
            <a:extLst>
              <a:ext uri="{FF2B5EF4-FFF2-40B4-BE49-F238E27FC236}">
                <a16:creationId xmlns:a16="http://schemas.microsoft.com/office/drawing/2014/main" id="{0606F12E-CDF8-4F72-ACE3-9E29D9E482D7}"/>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0BBE1341-B36A-40A9-A023-F354B37A5044}"/>
              </a:ext>
            </a:extLst>
          </p:cNvPr>
          <p:cNvPicPr>
            <a:picLocks noChangeAspect="1"/>
          </p:cNvPicPr>
          <p:nvPr/>
        </p:nvPicPr>
        <p:blipFill>
          <a:blip r:embed="rId3"/>
          <a:stretch>
            <a:fillRect/>
          </a:stretch>
        </p:blipFill>
        <p:spPr>
          <a:xfrm>
            <a:off x="3229012" y="1685603"/>
            <a:ext cx="6143625" cy="3933825"/>
          </a:xfrm>
          <a:prstGeom prst="rect">
            <a:avLst/>
          </a:prstGeom>
        </p:spPr>
      </p:pic>
    </p:spTree>
    <p:extLst>
      <p:ext uri="{BB962C8B-B14F-4D97-AF65-F5344CB8AC3E}">
        <p14:creationId xmlns:p14="http://schemas.microsoft.com/office/powerpoint/2010/main" val="395622577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167E-BD6C-42F8-B4F3-C8F733F19B59}"/>
              </a:ext>
            </a:extLst>
          </p:cNvPr>
          <p:cNvSpPr>
            <a:spLocks noGrp="1"/>
          </p:cNvSpPr>
          <p:nvPr>
            <p:ph type="title"/>
          </p:nvPr>
        </p:nvSpPr>
        <p:spPr>
          <a:prstGeom prst="rect">
            <a:avLst/>
          </a:prstGeom>
        </p:spPr>
        <p:txBody>
          <a:bodyPr/>
          <a:lstStyle/>
          <a:p>
            <a:r>
              <a:rPr lang="en-US"/>
              <a:t>Timecard Entry Login Warning</a:t>
            </a:r>
          </a:p>
        </p:txBody>
      </p:sp>
      <p:sp>
        <p:nvSpPr>
          <p:cNvPr id="5" name="Text Placeholder 4">
            <a:extLst>
              <a:ext uri="{FF2B5EF4-FFF2-40B4-BE49-F238E27FC236}">
                <a16:creationId xmlns:a16="http://schemas.microsoft.com/office/drawing/2014/main" id="{556439D9-601B-4426-9A21-6E4195634D1B}"/>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6D454C42-F88E-4227-8BC1-B67FD8BCBB16}"/>
              </a:ext>
            </a:extLst>
          </p:cNvPr>
          <p:cNvPicPr>
            <a:picLocks noChangeAspect="1"/>
          </p:cNvPicPr>
          <p:nvPr/>
        </p:nvPicPr>
        <p:blipFill>
          <a:blip r:embed="rId3"/>
          <a:stretch>
            <a:fillRect/>
          </a:stretch>
        </p:blipFill>
        <p:spPr>
          <a:xfrm>
            <a:off x="419100" y="2810415"/>
            <a:ext cx="11353800" cy="443636"/>
          </a:xfrm>
          <a:prstGeom prst="rect">
            <a:avLst/>
          </a:prstGeom>
        </p:spPr>
      </p:pic>
    </p:spTree>
    <p:extLst>
      <p:ext uri="{BB962C8B-B14F-4D97-AF65-F5344CB8AC3E}">
        <p14:creationId xmlns:p14="http://schemas.microsoft.com/office/powerpoint/2010/main" val="36486017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2331-E56B-4FD3-9262-B9FFD02B9624}"/>
              </a:ext>
            </a:extLst>
          </p:cNvPr>
          <p:cNvSpPr>
            <a:spLocks noGrp="1"/>
          </p:cNvSpPr>
          <p:nvPr>
            <p:ph type="title"/>
          </p:nvPr>
        </p:nvSpPr>
        <p:spPr>
          <a:prstGeom prst="rect">
            <a:avLst/>
          </a:prstGeom>
        </p:spPr>
        <p:txBody>
          <a:bodyPr/>
          <a:lstStyle/>
          <a:p>
            <a:r>
              <a:rPr lang="en-US"/>
              <a:t>Timecard Entry Login Warning</a:t>
            </a:r>
          </a:p>
        </p:txBody>
      </p:sp>
      <p:sp>
        <p:nvSpPr>
          <p:cNvPr id="5" name="Text Placeholder 4">
            <a:extLst>
              <a:ext uri="{FF2B5EF4-FFF2-40B4-BE49-F238E27FC236}">
                <a16:creationId xmlns:a16="http://schemas.microsoft.com/office/drawing/2014/main" id="{E6B93834-85FE-412F-AB41-B5430820F6AC}"/>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F4D72AFF-C17D-4E6C-AE4C-23D86E477676}"/>
              </a:ext>
            </a:extLst>
          </p:cNvPr>
          <p:cNvPicPr>
            <a:picLocks noChangeAspect="1"/>
          </p:cNvPicPr>
          <p:nvPr/>
        </p:nvPicPr>
        <p:blipFill>
          <a:blip r:embed="rId3"/>
          <a:stretch>
            <a:fillRect/>
          </a:stretch>
        </p:blipFill>
        <p:spPr>
          <a:xfrm>
            <a:off x="3033712" y="1619250"/>
            <a:ext cx="6124575" cy="3952875"/>
          </a:xfrm>
          <a:prstGeom prst="rect">
            <a:avLst/>
          </a:prstGeom>
        </p:spPr>
      </p:pic>
    </p:spTree>
    <p:extLst>
      <p:ext uri="{BB962C8B-B14F-4D97-AF65-F5344CB8AC3E}">
        <p14:creationId xmlns:p14="http://schemas.microsoft.com/office/powerpoint/2010/main" val="41121170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Responsive Technology</a:t>
            </a:r>
          </a:p>
        </p:txBody>
      </p:sp>
      <p:sp>
        <p:nvSpPr>
          <p:cNvPr id="4" name="Text Placeholder 3">
            <a:extLst>
              <a:ext uri="{FF2B5EF4-FFF2-40B4-BE49-F238E27FC236}">
                <a16:creationId xmlns:a16="http://schemas.microsoft.com/office/drawing/2014/main" id="{4ADC95E0-A9E8-4CC3-8204-57127A95EB55}"/>
              </a:ext>
            </a:extLst>
          </p:cNvPr>
          <p:cNvSpPr>
            <a:spLocks noGrp="1"/>
          </p:cNvSpPr>
          <p:nvPr>
            <p:ph type="body" sz="quarter" idx="10"/>
          </p:nvPr>
        </p:nvSpPr>
        <p:spPr/>
        <p:txBody>
          <a:bodyPr/>
          <a:lstStyle/>
          <a:p>
            <a:endParaRPr lang="en-US"/>
          </a:p>
        </p:txBody>
      </p:sp>
      <p:grpSp>
        <p:nvGrpSpPr>
          <p:cNvPr id="12" name="Group 11"/>
          <p:cNvGrpSpPr/>
          <p:nvPr/>
        </p:nvGrpSpPr>
        <p:grpSpPr>
          <a:xfrm>
            <a:off x="2480808" y="1401354"/>
            <a:ext cx="1391099" cy="1093523"/>
            <a:chOff x="5201994" y="1651512"/>
            <a:chExt cx="1391296" cy="1093835"/>
          </a:xfrm>
        </p:grpSpPr>
        <p:sp>
          <p:nvSpPr>
            <p:cNvPr id="13" name="Freeform 20"/>
            <p:cNvSpPr>
              <a:spLocks noEditPoints="1"/>
            </p:cNvSpPr>
            <p:nvPr/>
          </p:nvSpPr>
          <p:spPr bwMode="black">
            <a:xfrm>
              <a:off x="5372652" y="1651512"/>
              <a:ext cx="1049980" cy="736472"/>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0675" tIns="40338" rIns="80675" bIns="40338" numCol="1" anchor="t" anchorCtr="0" compatLnSpc="1">
              <a:prstTxWarp prst="textNoShape">
                <a:avLst/>
              </a:prstTxWarp>
            </a:bodyPr>
            <a:lstStyle/>
            <a:p>
              <a:pPr defTabSz="914192"/>
              <a:endParaRPr lang="en-US" sz="882">
                <a:solidFill>
                  <a:srgbClr val="FFFFFF"/>
                </a:solidFill>
                <a:ea typeface="Segoe UI" pitchFamily="34" charset="0"/>
                <a:cs typeface="Segoe UI" pitchFamily="34" charset="0"/>
              </a:endParaRPr>
            </a:p>
          </p:txBody>
        </p:sp>
        <p:sp>
          <p:nvSpPr>
            <p:cNvPr id="14" name="TextBox 13"/>
            <p:cNvSpPr txBox="1"/>
            <p:nvPr/>
          </p:nvSpPr>
          <p:spPr bwMode="black">
            <a:xfrm>
              <a:off x="5201994" y="2413302"/>
              <a:ext cx="1391296" cy="332045"/>
            </a:xfrm>
            <a:prstGeom prst="rect">
              <a:avLst/>
            </a:prstGeom>
            <a:noFill/>
          </p:spPr>
          <p:txBody>
            <a:bodyPr wrap="square" lIns="80675" tIns="0" rIns="0" bIns="0" rtlCol="0">
              <a:spAutoFit/>
            </a:bodyPr>
            <a:lstStyle/>
            <a:p>
              <a:pPr algn="ctr" defTabSz="914192"/>
              <a:r>
                <a:rPr lang="en-US" sz="2157">
                  <a:solidFill>
                    <a:srgbClr val="FFFFFF"/>
                  </a:solidFill>
                  <a:ea typeface="Segoe UI" pitchFamily="34" charset="0"/>
                  <a:cs typeface="Segoe UI" pitchFamily="34" charset="0"/>
                </a:rPr>
                <a:t>Desktop</a:t>
              </a:r>
            </a:p>
          </p:txBody>
        </p:sp>
      </p:grpSp>
      <p:pic>
        <p:nvPicPr>
          <p:cNvPr id="21" name="Picture 20"/>
          <p:cNvPicPr>
            <a:picLocks noChangeAspect="1"/>
          </p:cNvPicPr>
          <p:nvPr/>
        </p:nvPicPr>
        <p:blipFill>
          <a:blip r:embed="rId3"/>
          <a:stretch>
            <a:fillRect/>
          </a:stretch>
        </p:blipFill>
        <p:spPr>
          <a:xfrm>
            <a:off x="838200" y="1509521"/>
            <a:ext cx="6147318" cy="4219914"/>
          </a:xfrm>
          <a:prstGeom prst="rect">
            <a:avLst/>
          </a:prstGeom>
        </p:spPr>
      </p:pic>
      <p:pic>
        <p:nvPicPr>
          <p:cNvPr id="23" name="Picture 22"/>
          <p:cNvPicPr>
            <a:picLocks noChangeAspect="1"/>
          </p:cNvPicPr>
          <p:nvPr/>
        </p:nvPicPr>
        <p:blipFill>
          <a:blip r:embed="rId4"/>
          <a:stretch>
            <a:fillRect/>
          </a:stretch>
        </p:blipFill>
        <p:spPr>
          <a:xfrm>
            <a:off x="7929458" y="1509521"/>
            <a:ext cx="3424342" cy="4290565"/>
          </a:xfrm>
          <a:prstGeom prst="rect">
            <a:avLst/>
          </a:prstGeom>
        </p:spPr>
      </p:pic>
      <p:pic>
        <p:nvPicPr>
          <p:cNvPr id="3" name="Picture 2"/>
          <p:cNvPicPr>
            <a:picLocks noChangeAspect="1"/>
          </p:cNvPicPr>
          <p:nvPr/>
        </p:nvPicPr>
        <p:blipFill>
          <a:blip r:embed="rId5"/>
          <a:stretch>
            <a:fillRect/>
          </a:stretch>
        </p:blipFill>
        <p:spPr>
          <a:xfrm>
            <a:off x="3109009" y="2680686"/>
            <a:ext cx="5973981" cy="3110685"/>
          </a:xfrm>
          <a:prstGeom prst="rect">
            <a:avLst/>
          </a:prstGeom>
        </p:spPr>
      </p:pic>
    </p:spTree>
    <p:extLst>
      <p:ext uri="{BB962C8B-B14F-4D97-AF65-F5344CB8AC3E}">
        <p14:creationId xmlns:p14="http://schemas.microsoft.com/office/powerpoint/2010/main" val="3214435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64EA-9B70-42F9-ADBD-0005E5155DF0}"/>
              </a:ext>
            </a:extLst>
          </p:cNvPr>
          <p:cNvSpPr>
            <a:spLocks noGrp="1"/>
          </p:cNvSpPr>
          <p:nvPr>
            <p:ph type="title"/>
          </p:nvPr>
        </p:nvSpPr>
        <p:spPr>
          <a:prstGeom prst="rect">
            <a:avLst/>
          </a:prstGeom>
        </p:spPr>
        <p:txBody>
          <a:bodyPr/>
          <a:lstStyle/>
          <a:p>
            <a:r>
              <a:rPr lang="en-US"/>
              <a:t>Timecard Deleting Lines</a:t>
            </a:r>
          </a:p>
        </p:txBody>
      </p:sp>
      <p:sp>
        <p:nvSpPr>
          <p:cNvPr id="3" name="Content Placeholder 2">
            <a:extLst>
              <a:ext uri="{FF2B5EF4-FFF2-40B4-BE49-F238E27FC236}">
                <a16:creationId xmlns:a16="http://schemas.microsoft.com/office/drawing/2014/main" id="{400DDF1E-9D26-445F-9F37-1703AC330C88}"/>
              </a:ext>
            </a:extLst>
          </p:cNvPr>
          <p:cNvSpPr>
            <a:spLocks noGrp="1"/>
          </p:cNvSpPr>
          <p:nvPr>
            <p:ph type="body" sz="quarter" idx="10"/>
          </p:nvPr>
        </p:nvSpPr>
        <p:spPr>
          <a:prstGeom prst="rect">
            <a:avLst/>
          </a:prstGeom>
        </p:spPr>
        <p:txBody>
          <a:bodyPr/>
          <a:lstStyle/>
          <a:p>
            <a:r>
              <a:rPr lang="en-US"/>
              <a:t>Timecard Zero Hour Deletion</a:t>
            </a:r>
          </a:p>
          <a:p>
            <a:pPr lvl="1"/>
            <a:r>
              <a:rPr lang="en-US"/>
              <a:t>Default code will be to NEVER delete the lines</a:t>
            </a:r>
          </a:p>
          <a:p>
            <a:pPr lvl="1"/>
            <a:r>
              <a:rPr lang="en-US"/>
              <a:t>Note: Used to default to ALWAYS delete</a:t>
            </a:r>
          </a:p>
        </p:txBody>
      </p:sp>
      <p:pic>
        <p:nvPicPr>
          <p:cNvPr id="4" name="Picture 3">
            <a:extLst>
              <a:ext uri="{FF2B5EF4-FFF2-40B4-BE49-F238E27FC236}">
                <a16:creationId xmlns:a16="http://schemas.microsoft.com/office/drawing/2014/main" id="{D429A05A-4F19-4D0E-81F2-364FED8F2723}"/>
              </a:ext>
            </a:extLst>
          </p:cNvPr>
          <p:cNvPicPr>
            <a:picLocks noChangeAspect="1"/>
          </p:cNvPicPr>
          <p:nvPr/>
        </p:nvPicPr>
        <p:blipFill>
          <a:blip r:embed="rId3"/>
          <a:stretch>
            <a:fillRect/>
          </a:stretch>
        </p:blipFill>
        <p:spPr>
          <a:xfrm>
            <a:off x="3614737" y="3224051"/>
            <a:ext cx="4962525" cy="790575"/>
          </a:xfrm>
          <a:prstGeom prst="rect">
            <a:avLst/>
          </a:prstGeom>
        </p:spPr>
      </p:pic>
    </p:spTree>
    <p:extLst>
      <p:ext uri="{BB962C8B-B14F-4D97-AF65-F5344CB8AC3E}">
        <p14:creationId xmlns:p14="http://schemas.microsoft.com/office/powerpoint/2010/main" val="300213940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4036-C34F-4DCF-9AFE-301DE52AE155}"/>
              </a:ext>
            </a:extLst>
          </p:cNvPr>
          <p:cNvSpPr>
            <a:spLocks noGrp="1"/>
          </p:cNvSpPr>
          <p:nvPr>
            <p:ph type="title"/>
          </p:nvPr>
        </p:nvSpPr>
        <p:spPr>
          <a:prstGeom prst="rect">
            <a:avLst/>
          </a:prstGeom>
        </p:spPr>
        <p:txBody>
          <a:bodyPr/>
          <a:lstStyle/>
          <a:p>
            <a:r>
              <a:rPr lang="en-US"/>
              <a:t>Timecard Invoice Comments &amp; Notes</a:t>
            </a:r>
          </a:p>
        </p:txBody>
      </p:sp>
      <p:sp>
        <p:nvSpPr>
          <p:cNvPr id="3" name="Content Placeholder 2">
            <a:extLst>
              <a:ext uri="{FF2B5EF4-FFF2-40B4-BE49-F238E27FC236}">
                <a16:creationId xmlns:a16="http://schemas.microsoft.com/office/drawing/2014/main" id="{BC87E84E-C855-42C8-B0EA-C2156D4B55FE}"/>
              </a:ext>
            </a:extLst>
          </p:cNvPr>
          <p:cNvSpPr>
            <a:spLocks noGrp="1"/>
          </p:cNvSpPr>
          <p:nvPr>
            <p:ph type="body" sz="quarter" idx="10"/>
          </p:nvPr>
        </p:nvSpPr>
        <p:spPr/>
        <p:txBody>
          <a:bodyPr/>
          <a:lstStyle/>
          <a:p>
            <a:r>
              <a:rPr lang="en-US"/>
              <a:t>New Interface to view and enter Invoice Comments &amp; Notes</a:t>
            </a:r>
          </a:p>
        </p:txBody>
      </p:sp>
      <p:pic>
        <p:nvPicPr>
          <p:cNvPr id="1026" name="Picture 2" descr="image002">
            <a:extLst>
              <a:ext uri="{FF2B5EF4-FFF2-40B4-BE49-F238E27FC236}">
                <a16:creationId xmlns:a16="http://schemas.microsoft.com/office/drawing/2014/main" id="{8E6AEF9F-7FA7-42B0-885B-F78C95077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36993"/>
            <a:ext cx="10366480" cy="226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 screenshot of a cell phone&#10;&#10;Description generated with very high confidence">
            <a:extLst>
              <a:ext uri="{FF2B5EF4-FFF2-40B4-BE49-F238E27FC236}">
                <a16:creationId xmlns:a16="http://schemas.microsoft.com/office/drawing/2014/main" id="{8FBD8D0B-762A-43FC-AB23-2577289C51FE}"/>
              </a:ext>
            </a:extLst>
          </p:cNvPr>
          <p:cNvPicPr>
            <a:picLocks noChangeAspect="1"/>
          </p:cNvPicPr>
          <p:nvPr/>
        </p:nvPicPr>
        <p:blipFill rotWithShape="1">
          <a:blip r:embed="rId4"/>
          <a:srcRect l="53" b="60237"/>
          <a:stretch/>
        </p:blipFill>
        <p:spPr>
          <a:xfrm>
            <a:off x="839819" y="2981853"/>
            <a:ext cx="10688254" cy="2319409"/>
          </a:xfrm>
          <a:prstGeom prst="rect">
            <a:avLst/>
          </a:prstGeom>
        </p:spPr>
      </p:pic>
    </p:spTree>
    <p:extLst>
      <p:ext uri="{BB962C8B-B14F-4D97-AF65-F5344CB8AC3E}">
        <p14:creationId xmlns:p14="http://schemas.microsoft.com/office/powerpoint/2010/main" val="224337395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93F7-B91D-4ABF-8E7C-B747C011BA33}"/>
              </a:ext>
            </a:extLst>
          </p:cNvPr>
          <p:cNvSpPr>
            <a:spLocks noGrp="1"/>
          </p:cNvSpPr>
          <p:nvPr>
            <p:ph type="title"/>
          </p:nvPr>
        </p:nvSpPr>
        <p:spPr>
          <a:prstGeom prst="rect">
            <a:avLst/>
          </a:prstGeom>
        </p:spPr>
        <p:txBody>
          <a:bodyPr/>
          <a:lstStyle/>
          <a:p>
            <a:r>
              <a:rPr lang="en-US"/>
              <a:t>Timecard Entry – Duplicating Timecards</a:t>
            </a:r>
          </a:p>
        </p:txBody>
      </p:sp>
      <p:sp>
        <p:nvSpPr>
          <p:cNvPr id="3" name="Content Placeholder 2">
            <a:extLst>
              <a:ext uri="{FF2B5EF4-FFF2-40B4-BE49-F238E27FC236}">
                <a16:creationId xmlns:a16="http://schemas.microsoft.com/office/drawing/2014/main" id="{0410FA96-8322-4CBA-837B-976461820FF4}"/>
              </a:ext>
            </a:extLst>
          </p:cNvPr>
          <p:cNvSpPr>
            <a:spLocks noGrp="1"/>
          </p:cNvSpPr>
          <p:nvPr>
            <p:ph type="body" sz="quarter" idx="10"/>
          </p:nvPr>
        </p:nvSpPr>
        <p:spPr/>
        <p:txBody>
          <a:bodyPr/>
          <a:lstStyle/>
          <a:p>
            <a:r>
              <a:rPr lang="en-US"/>
              <a:t>When Open or History screens are open</a:t>
            </a:r>
          </a:p>
          <a:p>
            <a:r>
              <a:rPr lang="en-US"/>
              <a:t>The duplicate icon will automatically display where possible</a:t>
            </a:r>
          </a:p>
          <a:p>
            <a:r>
              <a:rPr lang="en-US"/>
              <a:t>Removing the extra step of clicking the Action icon</a:t>
            </a:r>
          </a:p>
          <a:p>
            <a:endParaRPr lang="en-US"/>
          </a:p>
        </p:txBody>
      </p:sp>
    </p:spTree>
    <p:extLst>
      <p:ext uri="{BB962C8B-B14F-4D97-AF65-F5344CB8AC3E}">
        <p14:creationId xmlns:p14="http://schemas.microsoft.com/office/powerpoint/2010/main" val="182201365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93F7-B91D-4ABF-8E7C-B747C011BA33}"/>
              </a:ext>
            </a:extLst>
          </p:cNvPr>
          <p:cNvSpPr>
            <a:spLocks noGrp="1"/>
          </p:cNvSpPr>
          <p:nvPr>
            <p:ph type="title"/>
          </p:nvPr>
        </p:nvSpPr>
        <p:spPr>
          <a:prstGeom prst="rect">
            <a:avLst/>
          </a:prstGeom>
        </p:spPr>
        <p:txBody>
          <a:bodyPr/>
          <a:lstStyle/>
          <a:p>
            <a:r>
              <a:rPr lang="en-US"/>
              <a:t>Document &amp; Line Item Approval</a:t>
            </a:r>
          </a:p>
        </p:txBody>
      </p:sp>
      <p:sp>
        <p:nvSpPr>
          <p:cNvPr id="3" name="Content Placeholder 2">
            <a:extLst>
              <a:ext uri="{FF2B5EF4-FFF2-40B4-BE49-F238E27FC236}">
                <a16:creationId xmlns:a16="http://schemas.microsoft.com/office/drawing/2014/main" id="{0410FA96-8322-4CBA-837B-976461820FF4}"/>
              </a:ext>
            </a:extLst>
          </p:cNvPr>
          <p:cNvSpPr>
            <a:spLocks noGrp="1"/>
          </p:cNvSpPr>
          <p:nvPr>
            <p:ph type="body" sz="quarter" idx="10"/>
          </p:nvPr>
        </p:nvSpPr>
        <p:spPr/>
        <p:txBody>
          <a:bodyPr/>
          <a:lstStyle/>
          <a:p>
            <a:r>
              <a:rPr lang="en-US"/>
              <a:t>When no items need approval the following message displays</a:t>
            </a:r>
          </a:p>
        </p:txBody>
      </p:sp>
      <p:pic>
        <p:nvPicPr>
          <p:cNvPr id="1026" name="Picture 1" descr="image001">
            <a:extLst>
              <a:ext uri="{FF2B5EF4-FFF2-40B4-BE49-F238E27FC236}">
                <a16:creationId xmlns:a16="http://schemas.microsoft.com/office/drawing/2014/main" id="{CEBCC9DA-5A6D-4D45-97C2-E45921FF12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626"/>
          <a:stretch/>
        </p:blipFill>
        <p:spPr bwMode="auto">
          <a:xfrm>
            <a:off x="2144566" y="2985990"/>
            <a:ext cx="7902867" cy="208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72657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93F7-B91D-4ABF-8E7C-B747C011BA33}"/>
              </a:ext>
            </a:extLst>
          </p:cNvPr>
          <p:cNvSpPr>
            <a:spLocks noGrp="1"/>
          </p:cNvSpPr>
          <p:nvPr>
            <p:ph type="title"/>
          </p:nvPr>
        </p:nvSpPr>
        <p:spPr>
          <a:prstGeom prst="rect">
            <a:avLst/>
          </a:prstGeom>
        </p:spPr>
        <p:txBody>
          <a:bodyPr/>
          <a:lstStyle/>
          <a:p>
            <a:r>
              <a:rPr lang="en-US"/>
              <a:t>Add Change Reason to Approval Screens</a:t>
            </a:r>
          </a:p>
        </p:txBody>
      </p:sp>
      <p:sp>
        <p:nvSpPr>
          <p:cNvPr id="5" name="Text Placeholder 4">
            <a:extLst>
              <a:ext uri="{FF2B5EF4-FFF2-40B4-BE49-F238E27FC236}">
                <a16:creationId xmlns:a16="http://schemas.microsoft.com/office/drawing/2014/main" id="{BFDE40BC-5D84-45A1-BAFA-5962B6F30530}"/>
              </a:ext>
            </a:extLst>
          </p:cNvPr>
          <p:cNvSpPr>
            <a:spLocks noGrp="1"/>
          </p:cNvSpPr>
          <p:nvPr>
            <p:ph type="body" sz="quarter" idx="10"/>
          </p:nvPr>
        </p:nvSpPr>
        <p:spPr/>
        <p:txBody>
          <a:bodyPr/>
          <a:lstStyle/>
          <a:p>
            <a:endParaRPr lang="en-US"/>
          </a:p>
        </p:txBody>
      </p:sp>
      <p:pic>
        <p:nvPicPr>
          <p:cNvPr id="2050" name="Picture 2" descr="image002">
            <a:extLst>
              <a:ext uri="{FF2B5EF4-FFF2-40B4-BE49-F238E27FC236}">
                <a16:creationId xmlns:a16="http://schemas.microsoft.com/office/drawing/2014/main" id="{458C45CC-3CB5-409A-9C49-865CF1565F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31"/>
          <a:stretch/>
        </p:blipFill>
        <p:spPr bwMode="auto">
          <a:xfrm>
            <a:off x="2452687" y="1619250"/>
            <a:ext cx="7286625" cy="246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977AE14-902A-454E-A428-895CCD2D7463}"/>
              </a:ext>
            </a:extLst>
          </p:cNvPr>
          <p:cNvSpPr/>
          <p:nvPr/>
        </p:nvSpPr>
        <p:spPr>
          <a:xfrm>
            <a:off x="5467481" y="2951305"/>
            <a:ext cx="901788" cy="113427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63580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a:t>Expense Entry:  Number of lines to display per page</a:t>
            </a:r>
          </a:p>
        </p:txBody>
      </p:sp>
      <p:sp>
        <p:nvSpPr>
          <p:cNvPr id="2" name="Text Placeholder 1"/>
          <p:cNvSpPr>
            <a:spLocks noGrp="1"/>
          </p:cNvSpPr>
          <p:nvPr>
            <p:ph type="body" sz="quarter" idx="10"/>
          </p:nvPr>
        </p:nvSpPr>
        <p:spPr/>
        <p:txBody>
          <a:bodyPr/>
          <a:lstStyle/>
          <a:p>
            <a:r>
              <a:rPr lang="en-US" dirty="0"/>
              <a:t>Supports from 1 – 35 lines per page</a:t>
            </a:r>
          </a:p>
        </p:txBody>
      </p:sp>
      <p:pic>
        <p:nvPicPr>
          <p:cNvPr id="4" name="Picture 3"/>
          <p:cNvPicPr>
            <a:picLocks noChangeAspect="1"/>
          </p:cNvPicPr>
          <p:nvPr/>
        </p:nvPicPr>
        <p:blipFill>
          <a:blip r:embed="rId3"/>
          <a:stretch>
            <a:fillRect/>
          </a:stretch>
        </p:blipFill>
        <p:spPr>
          <a:xfrm>
            <a:off x="1289417" y="2455200"/>
            <a:ext cx="7848159" cy="3683072"/>
          </a:xfrm>
          <a:prstGeom prst="rect">
            <a:avLst/>
          </a:prstGeom>
        </p:spPr>
      </p:pic>
    </p:spTree>
    <p:extLst>
      <p:ext uri="{BB962C8B-B14F-4D97-AF65-F5344CB8AC3E}">
        <p14:creationId xmlns:p14="http://schemas.microsoft.com/office/powerpoint/2010/main" val="376077919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Number of lines to display per page</a:t>
            </a:r>
          </a:p>
        </p:txBody>
      </p:sp>
      <p:sp>
        <p:nvSpPr>
          <p:cNvPr id="2" name="Text Placeholder 1"/>
          <p:cNvSpPr>
            <a:spLocks noGrp="1"/>
          </p:cNvSpPr>
          <p:nvPr>
            <p:ph type="body" sz="quarter" idx="10"/>
          </p:nvPr>
        </p:nvSpPr>
        <p:spPr/>
        <p:txBody>
          <a:bodyPr/>
          <a:lstStyle/>
          <a:p>
            <a:r>
              <a:rPr lang="en-US"/>
              <a:t>Supports from 1 – 35 lines per page</a:t>
            </a:r>
          </a:p>
          <a:p>
            <a:r>
              <a:rPr lang="en-US"/>
              <a:t>Enter Control Data between 1 and 35</a:t>
            </a:r>
          </a:p>
        </p:txBody>
      </p:sp>
      <p:pic>
        <p:nvPicPr>
          <p:cNvPr id="4" name="Picture 3"/>
          <p:cNvPicPr/>
          <p:nvPr/>
        </p:nvPicPr>
        <p:blipFill>
          <a:blip r:embed="rId3"/>
          <a:stretch>
            <a:fillRect/>
          </a:stretch>
        </p:blipFill>
        <p:spPr>
          <a:xfrm>
            <a:off x="3612157" y="3204894"/>
            <a:ext cx="4967688" cy="3236467"/>
          </a:xfrm>
          <a:prstGeom prst="rect">
            <a:avLst/>
          </a:prstGeom>
        </p:spPr>
      </p:pic>
      <p:pic>
        <p:nvPicPr>
          <p:cNvPr id="5" name="Picture 4"/>
          <p:cNvPicPr/>
          <p:nvPr/>
        </p:nvPicPr>
        <p:blipFill>
          <a:blip r:embed="rId4"/>
          <a:stretch>
            <a:fillRect/>
          </a:stretch>
        </p:blipFill>
        <p:spPr>
          <a:xfrm>
            <a:off x="3621495" y="3190709"/>
            <a:ext cx="4949012" cy="3176083"/>
          </a:xfrm>
          <a:prstGeom prst="rect">
            <a:avLst/>
          </a:prstGeom>
        </p:spPr>
      </p:pic>
    </p:spTree>
    <p:extLst>
      <p:ext uri="{BB962C8B-B14F-4D97-AF65-F5344CB8AC3E}">
        <p14:creationId xmlns:p14="http://schemas.microsoft.com/office/powerpoint/2010/main" val="296309160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a:t>Lookup field includes Expense Report Date</a:t>
            </a:r>
          </a:p>
        </p:txBody>
      </p:sp>
      <p:sp>
        <p:nvSpPr>
          <p:cNvPr id="2" name="Text Placeholder 1"/>
          <p:cNvSpPr>
            <a:spLocks noGrp="1"/>
          </p:cNvSpPr>
          <p:nvPr>
            <p:ph type="body" sz="quarter" idx="10"/>
          </p:nvPr>
        </p:nvSpPr>
        <p:spPr/>
        <p:txBody>
          <a:bodyPr/>
          <a:lstStyle/>
          <a:p>
            <a:endParaRPr lang="en-US" dirty="0"/>
          </a:p>
          <a:p>
            <a:endParaRPr lang="en-US" sz="4800" dirty="0"/>
          </a:p>
          <a:p>
            <a:endParaRPr lang="en-US" dirty="0"/>
          </a:p>
          <a:p>
            <a:r>
              <a:rPr lang="en-US" dirty="0"/>
              <a:t>The lookup list for the Expense reports entered into the system now includes the Expense Report Date. </a:t>
            </a:r>
          </a:p>
          <a:p>
            <a:r>
              <a:rPr lang="en-US" dirty="0"/>
              <a:t>The date can be selected to allow searching for an expense document entered on a specific date.</a:t>
            </a:r>
          </a:p>
          <a:p>
            <a:endParaRPr lang="en-US" dirty="0"/>
          </a:p>
        </p:txBody>
      </p:sp>
      <p:pic>
        <p:nvPicPr>
          <p:cNvPr id="4" name="Picture 3"/>
          <p:cNvPicPr>
            <a:picLocks noChangeAspect="1"/>
          </p:cNvPicPr>
          <p:nvPr/>
        </p:nvPicPr>
        <p:blipFill rotWithShape="1">
          <a:blip r:embed="rId3"/>
          <a:srcRect r="71549"/>
          <a:stretch/>
        </p:blipFill>
        <p:spPr bwMode="auto">
          <a:xfrm>
            <a:off x="952653" y="1104359"/>
            <a:ext cx="3247584" cy="1880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511194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Impersonate Users</a:t>
            </a:r>
          </a:p>
        </p:txBody>
      </p:sp>
      <p:sp>
        <p:nvSpPr>
          <p:cNvPr id="2" name="Text Placeholder 1"/>
          <p:cNvSpPr>
            <a:spLocks noGrp="1"/>
          </p:cNvSpPr>
          <p:nvPr>
            <p:ph type="body" sz="quarter" idx="10"/>
          </p:nvPr>
        </p:nvSpPr>
        <p:spPr/>
        <p:txBody>
          <a:bodyPr/>
          <a:lstStyle/>
          <a:p>
            <a:endParaRPr lang="en-US"/>
          </a:p>
          <a:p>
            <a:endParaRPr lang="en-US"/>
          </a:p>
          <a:p>
            <a:endParaRPr lang="en-US"/>
          </a:p>
          <a:p>
            <a:r>
              <a:rPr lang="en-US"/>
              <a:t>Enter time for others</a:t>
            </a:r>
          </a:p>
          <a:p>
            <a:r>
              <a:rPr lang="en-US"/>
              <a:t>It is now possible for a user, such as an administrative assistant or department head, to enter expenses for other users. </a:t>
            </a:r>
          </a:p>
        </p:txBody>
      </p:sp>
      <p:pic>
        <p:nvPicPr>
          <p:cNvPr id="4" name="Picture 3"/>
          <p:cNvPicPr/>
          <p:nvPr/>
        </p:nvPicPr>
        <p:blipFill>
          <a:blip r:embed="rId3"/>
          <a:stretch>
            <a:fillRect/>
          </a:stretch>
        </p:blipFill>
        <p:spPr>
          <a:xfrm>
            <a:off x="867697" y="1084816"/>
            <a:ext cx="5229145" cy="1791294"/>
          </a:xfrm>
          <a:prstGeom prst="rect">
            <a:avLst/>
          </a:prstGeom>
        </p:spPr>
      </p:pic>
    </p:spTree>
    <p:extLst>
      <p:ext uri="{BB962C8B-B14F-4D97-AF65-F5344CB8AC3E}">
        <p14:creationId xmlns:p14="http://schemas.microsoft.com/office/powerpoint/2010/main" val="187741664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Impersonate Users</a:t>
            </a:r>
          </a:p>
        </p:txBody>
      </p:sp>
      <p:sp>
        <p:nvSpPr>
          <p:cNvPr id="2" name="Text Placeholder 1"/>
          <p:cNvSpPr>
            <a:spLocks noGrp="1"/>
          </p:cNvSpPr>
          <p:nvPr>
            <p:ph type="body" sz="quarter" idx="10"/>
          </p:nvPr>
        </p:nvSpPr>
        <p:spPr/>
        <p:txBody>
          <a:bodyPr/>
          <a:lstStyle/>
          <a:p>
            <a:r>
              <a:rPr lang="en-US" dirty="0"/>
              <a:t>How to turn on?</a:t>
            </a:r>
          </a:p>
          <a:p>
            <a:r>
              <a:rPr lang="en-US" dirty="0"/>
              <a:t>Add user to new group: EXPENTRYADMIN</a:t>
            </a:r>
          </a:p>
          <a:p>
            <a:r>
              <a:rPr lang="en-US" dirty="0"/>
              <a:t>Give user access to Web Apps Expense entry</a:t>
            </a:r>
          </a:p>
        </p:txBody>
      </p:sp>
      <p:pic>
        <p:nvPicPr>
          <p:cNvPr id="5" name="Picture 4"/>
          <p:cNvPicPr/>
          <p:nvPr/>
        </p:nvPicPr>
        <p:blipFill>
          <a:blip r:embed="rId3"/>
          <a:stretch>
            <a:fillRect/>
          </a:stretch>
        </p:blipFill>
        <p:spPr>
          <a:xfrm>
            <a:off x="3876104" y="3441869"/>
            <a:ext cx="4439793" cy="2841169"/>
          </a:xfrm>
          <a:prstGeom prst="rect">
            <a:avLst/>
          </a:prstGeom>
        </p:spPr>
      </p:pic>
    </p:spTree>
    <p:extLst>
      <p:ext uri="{BB962C8B-B14F-4D97-AF65-F5344CB8AC3E}">
        <p14:creationId xmlns:p14="http://schemas.microsoft.com/office/powerpoint/2010/main" val="37584298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Responsive Technology – Grid/Form View</a:t>
            </a:r>
          </a:p>
        </p:txBody>
      </p:sp>
      <p:sp>
        <p:nvSpPr>
          <p:cNvPr id="3" name="Text Placeholder 2">
            <a:extLst>
              <a:ext uri="{FF2B5EF4-FFF2-40B4-BE49-F238E27FC236}">
                <a16:creationId xmlns:a16="http://schemas.microsoft.com/office/drawing/2014/main" id="{635A75E3-872C-4F00-9324-856F57F8E52B}"/>
              </a:ext>
            </a:extLst>
          </p:cNvPr>
          <p:cNvSpPr>
            <a:spLocks noGrp="1"/>
          </p:cNvSpPr>
          <p:nvPr>
            <p:ph type="body" sz="quarter" idx="10"/>
          </p:nvPr>
        </p:nvSpPr>
        <p:spPr/>
        <p:txBody>
          <a:bodyPr/>
          <a:lstStyle/>
          <a:p>
            <a:endParaRPr lang="en-US"/>
          </a:p>
        </p:txBody>
      </p:sp>
      <p:sp>
        <p:nvSpPr>
          <p:cNvPr id="5" name="TextBox 4"/>
          <p:cNvSpPr txBox="1"/>
          <p:nvPr/>
        </p:nvSpPr>
        <p:spPr>
          <a:xfrm>
            <a:off x="2034438" y="5713130"/>
            <a:ext cx="4237884" cy="466410"/>
          </a:xfrm>
          <a:prstGeom prst="rect">
            <a:avLst/>
          </a:prstGeom>
          <a:noFill/>
        </p:spPr>
        <p:txBody>
          <a:bodyPr wrap="square" lIns="134438" tIns="107549" rIns="134438" bIns="107549" rtlCol="0">
            <a:spAutoFit/>
          </a:bodyPr>
          <a:lstStyle/>
          <a:p>
            <a:pPr algn="ctr">
              <a:lnSpc>
                <a:spcPct val="90000"/>
              </a:lnSpc>
              <a:spcAft>
                <a:spcPts val="441"/>
              </a:spcAft>
            </a:pPr>
            <a:r>
              <a:rPr lang="en-US" sz="1765">
                <a:solidFill>
                  <a:srgbClr val="505050"/>
                </a:solidFill>
              </a:rPr>
              <a:t>Time Entry – </a:t>
            </a:r>
            <a:r>
              <a:rPr lang="en-US" sz="1765" u="sng">
                <a:solidFill>
                  <a:srgbClr val="505050"/>
                </a:solidFill>
              </a:rPr>
              <a:t>Grid </a:t>
            </a:r>
            <a:r>
              <a:rPr lang="en-US" sz="1765">
                <a:solidFill>
                  <a:srgbClr val="505050"/>
                </a:solidFill>
              </a:rPr>
              <a:t>View</a:t>
            </a:r>
            <a:r>
              <a:rPr lang="en-US" sz="1765" u="sng">
                <a:solidFill>
                  <a:srgbClr val="505050"/>
                </a:solidFill>
              </a:rPr>
              <a:t> </a:t>
            </a:r>
          </a:p>
        </p:txBody>
      </p:sp>
      <p:sp>
        <p:nvSpPr>
          <p:cNvPr id="6" name="TextBox 5"/>
          <p:cNvSpPr txBox="1"/>
          <p:nvPr/>
        </p:nvSpPr>
        <p:spPr>
          <a:xfrm>
            <a:off x="7984363" y="5713130"/>
            <a:ext cx="4237884" cy="466410"/>
          </a:xfrm>
          <a:prstGeom prst="rect">
            <a:avLst/>
          </a:prstGeom>
          <a:noFill/>
        </p:spPr>
        <p:txBody>
          <a:bodyPr wrap="square" lIns="134438" tIns="107549" rIns="134438" bIns="107549" rtlCol="0">
            <a:spAutoFit/>
          </a:bodyPr>
          <a:lstStyle/>
          <a:p>
            <a:pPr algn="ctr">
              <a:lnSpc>
                <a:spcPct val="90000"/>
              </a:lnSpc>
              <a:spcAft>
                <a:spcPts val="441"/>
              </a:spcAft>
            </a:pPr>
            <a:r>
              <a:rPr lang="en-US" sz="1765">
                <a:solidFill>
                  <a:srgbClr val="505050"/>
                </a:solidFill>
              </a:rPr>
              <a:t>Time Entry – Added </a:t>
            </a:r>
            <a:r>
              <a:rPr lang="en-US" sz="1765" u="sng">
                <a:solidFill>
                  <a:srgbClr val="505050"/>
                </a:solidFill>
              </a:rPr>
              <a:t>Form</a:t>
            </a:r>
            <a:r>
              <a:rPr lang="en-US" sz="1765">
                <a:solidFill>
                  <a:srgbClr val="505050"/>
                </a:solidFill>
              </a:rPr>
              <a:t> View</a:t>
            </a:r>
          </a:p>
        </p:txBody>
      </p:sp>
      <p:pic>
        <p:nvPicPr>
          <p:cNvPr id="9" name="Picture 8"/>
          <p:cNvPicPr>
            <a:picLocks noChangeAspect="1"/>
          </p:cNvPicPr>
          <p:nvPr/>
        </p:nvPicPr>
        <p:blipFill>
          <a:blip r:embed="rId3"/>
          <a:stretch>
            <a:fillRect/>
          </a:stretch>
        </p:blipFill>
        <p:spPr>
          <a:xfrm>
            <a:off x="995265" y="1365104"/>
            <a:ext cx="6518988" cy="416859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stretch>
            <a:fillRect/>
          </a:stretch>
        </p:blipFill>
        <p:spPr>
          <a:xfrm>
            <a:off x="9102608" y="1365104"/>
            <a:ext cx="2301220" cy="4255302"/>
          </a:xfrm>
          <a:prstGeom prst="rect">
            <a:avLst/>
          </a:prstGeom>
          <a:ln>
            <a:noFill/>
          </a:ln>
          <a:effectLst>
            <a:outerShdw blurRad="190500" algn="tl" rotWithShape="0">
              <a:srgbClr val="000000">
                <a:alpha val="70000"/>
              </a:srgbClr>
            </a:outerShdw>
          </a:effectLst>
        </p:spPr>
      </p:pic>
      <p:sp>
        <p:nvSpPr>
          <p:cNvPr id="11" name="Rectangle 10"/>
          <p:cNvSpPr/>
          <p:nvPr/>
        </p:nvSpPr>
        <p:spPr bwMode="auto">
          <a:xfrm>
            <a:off x="1072417" y="3421855"/>
            <a:ext cx="280092" cy="280054"/>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38" tIns="107549" rIns="134438" bIns="107549" numCol="1" spcCol="0" rtlCol="0" fromWordArt="0" anchor="t" anchorCtr="0" forceAA="0" compatLnSpc="1">
            <a:prstTxWarp prst="textNoShape">
              <a:avLst/>
            </a:prstTxWarp>
            <a:noAutofit/>
          </a:bodyPr>
          <a:lstStyle/>
          <a:p>
            <a:pPr algn="ctr" defTabSz="685450" fontAlgn="base">
              <a:lnSpc>
                <a:spcPct val="90000"/>
              </a:lnSpc>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5821914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5AA0-D1CB-4220-8025-9DF30DAA8DC9}"/>
              </a:ext>
            </a:extLst>
          </p:cNvPr>
          <p:cNvSpPr>
            <a:spLocks noGrp="1"/>
          </p:cNvSpPr>
          <p:nvPr>
            <p:ph type="title"/>
          </p:nvPr>
        </p:nvSpPr>
        <p:spPr/>
        <p:txBody>
          <a:bodyPr anchor="t"/>
          <a:lstStyle/>
          <a:p>
            <a:r>
              <a:rPr lang="en-US"/>
              <a:t>Expense Entry Lookup on Amount</a:t>
            </a:r>
          </a:p>
        </p:txBody>
      </p:sp>
      <p:sp>
        <p:nvSpPr>
          <p:cNvPr id="3" name="Content Placeholder 2">
            <a:extLst>
              <a:ext uri="{FF2B5EF4-FFF2-40B4-BE49-F238E27FC236}">
                <a16:creationId xmlns:a16="http://schemas.microsoft.com/office/drawing/2014/main" id="{DFB6719A-B9EB-44EC-AEAB-72D888DCC0CD}"/>
              </a:ext>
            </a:extLst>
          </p:cNvPr>
          <p:cNvSpPr>
            <a:spLocks noGrp="1"/>
          </p:cNvSpPr>
          <p:nvPr>
            <p:ph type="body" sz="quarter" idx="10"/>
          </p:nvPr>
        </p:nvSpPr>
        <p:spPr/>
        <p:txBody>
          <a:bodyPr anchor="t"/>
          <a:lstStyle/>
          <a:p>
            <a:r>
              <a:rPr lang="en-US">
                <a:cs typeface="Segoe UI"/>
              </a:rPr>
              <a:t>View Total Expense Report amount</a:t>
            </a:r>
          </a:p>
          <a:p>
            <a:r>
              <a:rPr lang="en-US">
                <a:cs typeface="Segoe UI"/>
              </a:rPr>
              <a:t>Search by Expense Report amount</a:t>
            </a:r>
          </a:p>
        </p:txBody>
      </p:sp>
      <p:pic>
        <p:nvPicPr>
          <p:cNvPr id="4" name="Picture 4" descr="A screenshot of a cell phone&#10;&#10;Description generated with very high confidence">
            <a:extLst>
              <a:ext uri="{FF2B5EF4-FFF2-40B4-BE49-F238E27FC236}">
                <a16:creationId xmlns:a16="http://schemas.microsoft.com/office/drawing/2014/main" id="{DD4D5545-AF13-46C2-BD35-D026C741CF17}"/>
              </a:ext>
            </a:extLst>
          </p:cNvPr>
          <p:cNvPicPr>
            <a:picLocks noChangeAspect="1"/>
          </p:cNvPicPr>
          <p:nvPr/>
        </p:nvPicPr>
        <p:blipFill>
          <a:blip r:embed="rId2"/>
          <a:stretch>
            <a:fillRect/>
          </a:stretch>
        </p:blipFill>
        <p:spPr>
          <a:xfrm>
            <a:off x="3387305" y="2910304"/>
            <a:ext cx="5819954" cy="3876921"/>
          </a:xfrm>
          <a:prstGeom prst="rect">
            <a:avLst/>
          </a:prstGeom>
        </p:spPr>
      </p:pic>
    </p:spTree>
    <p:extLst>
      <p:ext uri="{BB962C8B-B14F-4D97-AF65-F5344CB8AC3E}">
        <p14:creationId xmlns:p14="http://schemas.microsoft.com/office/powerpoint/2010/main" val="407325146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90E5-7165-4421-8D82-EE17630F25C2}"/>
              </a:ext>
            </a:extLst>
          </p:cNvPr>
          <p:cNvSpPr>
            <a:spLocks noGrp="1"/>
          </p:cNvSpPr>
          <p:nvPr>
            <p:ph type="title"/>
          </p:nvPr>
        </p:nvSpPr>
        <p:spPr>
          <a:prstGeom prst="rect">
            <a:avLst/>
          </a:prstGeom>
        </p:spPr>
        <p:txBody>
          <a:bodyPr/>
          <a:lstStyle/>
          <a:p>
            <a:r>
              <a:rPr lang="en-US"/>
              <a:t>Auto populate Project &amp; Task</a:t>
            </a:r>
          </a:p>
        </p:txBody>
      </p:sp>
      <p:sp>
        <p:nvSpPr>
          <p:cNvPr id="4" name="Text Placeholder 3">
            <a:extLst>
              <a:ext uri="{FF2B5EF4-FFF2-40B4-BE49-F238E27FC236}">
                <a16:creationId xmlns:a16="http://schemas.microsoft.com/office/drawing/2014/main" id="{C40660CC-9A59-4D2A-BF70-3261B54D0F2E}"/>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04257757-588B-4547-933C-B0DC9D10111A}"/>
              </a:ext>
            </a:extLst>
          </p:cNvPr>
          <p:cNvPicPr>
            <a:picLocks noChangeAspect="1"/>
          </p:cNvPicPr>
          <p:nvPr/>
        </p:nvPicPr>
        <p:blipFill>
          <a:blip r:embed="rId3"/>
          <a:stretch>
            <a:fillRect/>
          </a:stretch>
        </p:blipFill>
        <p:spPr>
          <a:xfrm>
            <a:off x="2308271" y="1619251"/>
            <a:ext cx="7575457" cy="4087868"/>
          </a:xfrm>
          <a:prstGeom prst="rect">
            <a:avLst/>
          </a:prstGeom>
        </p:spPr>
      </p:pic>
      <p:pic>
        <p:nvPicPr>
          <p:cNvPr id="6" name="Picture 5">
            <a:extLst>
              <a:ext uri="{FF2B5EF4-FFF2-40B4-BE49-F238E27FC236}">
                <a16:creationId xmlns:a16="http://schemas.microsoft.com/office/drawing/2014/main" id="{08559F6E-595E-4A83-B769-4881C6C4E958}"/>
              </a:ext>
            </a:extLst>
          </p:cNvPr>
          <p:cNvPicPr>
            <a:picLocks noChangeAspect="1"/>
          </p:cNvPicPr>
          <p:nvPr/>
        </p:nvPicPr>
        <p:blipFill>
          <a:blip r:embed="rId4"/>
          <a:stretch>
            <a:fillRect/>
          </a:stretch>
        </p:blipFill>
        <p:spPr>
          <a:xfrm>
            <a:off x="2308272" y="1619250"/>
            <a:ext cx="7590788" cy="4087867"/>
          </a:xfrm>
          <a:prstGeom prst="rect">
            <a:avLst/>
          </a:prstGeom>
        </p:spPr>
      </p:pic>
      <p:pic>
        <p:nvPicPr>
          <p:cNvPr id="7" name="Picture 6">
            <a:extLst>
              <a:ext uri="{FF2B5EF4-FFF2-40B4-BE49-F238E27FC236}">
                <a16:creationId xmlns:a16="http://schemas.microsoft.com/office/drawing/2014/main" id="{C55DF0AC-0054-4294-B986-07BEB281A215}"/>
              </a:ext>
            </a:extLst>
          </p:cNvPr>
          <p:cNvPicPr>
            <a:picLocks noChangeAspect="1"/>
          </p:cNvPicPr>
          <p:nvPr/>
        </p:nvPicPr>
        <p:blipFill>
          <a:blip r:embed="rId5"/>
          <a:stretch>
            <a:fillRect/>
          </a:stretch>
        </p:blipFill>
        <p:spPr>
          <a:xfrm>
            <a:off x="2292939" y="1967319"/>
            <a:ext cx="7590788" cy="4533180"/>
          </a:xfrm>
          <a:prstGeom prst="rect">
            <a:avLst/>
          </a:prstGeom>
        </p:spPr>
      </p:pic>
      <p:sp>
        <p:nvSpPr>
          <p:cNvPr id="8" name="Rectangle 7">
            <a:extLst>
              <a:ext uri="{FF2B5EF4-FFF2-40B4-BE49-F238E27FC236}">
                <a16:creationId xmlns:a16="http://schemas.microsoft.com/office/drawing/2014/main" id="{8B2E7E8D-4268-4AAA-A90F-243AB6BDE9C4}"/>
              </a:ext>
            </a:extLst>
          </p:cNvPr>
          <p:cNvSpPr/>
          <p:nvPr/>
        </p:nvSpPr>
        <p:spPr>
          <a:xfrm>
            <a:off x="4510160" y="3663182"/>
            <a:ext cx="2751877" cy="3452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563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90E5-7165-4421-8D82-EE17630F25C2}"/>
              </a:ext>
            </a:extLst>
          </p:cNvPr>
          <p:cNvSpPr>
            <a:spLocks noGrp="1"/>
          </p:cNvSpPr>
          <p:nvPr>
            <p:ph type="title"/>
          </p:nvPr>
        </p:nvSpPr>
        <p:spPr>
          <a:prstGeom prst="rect">
            <a:avLst/>
          </a:prstGeom>
        </p:spPr>
        <p:txBody>
          <a:bodyPr/>
          <a:lstStyle/>
          <a:p>
            <a:r>
              <a:rPr lang="en-US"/>
              <a:t>Auto populate Project &amp; Task</a:t>
            </a:r>
          </a:p>
        </p:txBody>
      </p:sp>
      <p:sp>
        <p:nvSpPr>
          <p:cNvPr id="5" name="Text Placeholder 4">
            <a:extLst>
              <a:ext uri="{FF2B5EF4-FFF2-40B4-BE49-F238E27FC236}">
                <a16:creationId xmlns:a16="http://schemas.microsoft.com/office/drawing/2014/main" id="{B2519DE8-03DB-41A8-BC22-67C8387D9915}"/>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B38DD816-A0FD-41C1-B6CE-62E133680B26}"/>
              </a:ext>
            </a:extLst>
          </p:cNvPr>
          <p:cNvPicPr>
            <a:picLocks noChangeAspect="1"/>
          </p:cNvPicPr>
          <p:nvPr/>
        </p:nvPicPr>
        <p:blipFill>
          <a:blip r:embed="rId3"/>
          <a:stretch>
            <a:fillRect/>
          </a:stretch>
        </p:blipFill>
        <p:spPr>
          <a:xfrm>
            <a:off x="3028950" y="1619250"/>
            <a:ext cx="6134100" cy="3943350"/>
          </a:xfrm>
          <a:prstGeom prst="rect">
            <a:avLst/>
          </a:prstGeom>
        </p:spPr>
      </p:pic>
    </p:spTree>
    <p:extLst>
      <p:ext uri="{BB962C8B-B14F-4D97-AF65-F5344CB8AC3E}">
        <p14:creationId xmlns:p14="http://schemas.microsoft.com/office/powerpoint/2010/main" val="292322371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93F7-B91D-4ABF-8E7C-B747C011BA33}"/>
              </a:ext>
            </a:extLst>
          </p:cNvPr>
          <p:cNvSpPr>
            <a:spLocks noGrp="1"/>
          </p:cNvSpPr>
          <p:nvPr>
            <p:ph type="title"/>
          </p:nvPr>
        </p:nvSpPr>
        <p:spPr>
          <a:prstGeom prst="rect">
            <a:avLst/>
          </a:prstGeom>
        </p:spPr>
        <p:txBody>
          <a:bodyPr/>
          <a:lstStyle/>
          <a:p>
            <a:r>
              <a:rPr lang="en-US"/>
              <a:t>Add Change Reason to Expense</a:t>
            </a:r>
          </a:p>
        </p:txBody>
      </p:sp>
      <p:sp>
        <p:nvSpPr>
          <p:cNvPr id="4" name="Text Placeholder 3">
            <a:extLst>
              <a:ext uri="{FF2B5EF4-FFF2-40B4-BE49-F238E27FC236}">
                <a16:creationId xmlns:a16="http://schemas.microsoft.com/office/drawing/2014/main" id="{CB2D197F-F521-4A52-9B09-059C3E0AC3A6}"/>
              </a:ext>
            </a:extLst>
          </p:cNvPr>
          <p:cNvSpPr>
            <a:spLocks noGrp="1"/>
          </p:cNvSpPr>
          <p:nvPr>
            <p:ph type="body" sz="quarter" idx="10"/>
          </p:nvPr>
        </p:nvSpPr>
        <p:spPr/>
        <p:txBody>
          <a:bodyPr/>
          <a:lstStyle/>
          <a:p>
            <a:endParaRPr lang="en-US"/>
          </a:p>
        </p:txBody>
      </p:sp>
      <p:pic>
        <p:nvPicPr>
          <p:cNvPr id="3074" name="Picture 3" descr="image006">
            <a:extLst>
              <a:ext uri="{FF2B5EF4-FFF2-40B4-BE49-F238E27FC236}">
                <a16:creationId xmlns:a16="http://schemas.microsoft.com/office/drawing/2014/main" id="{813F34B5-67C3-461B-BDC1-12321BDE27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298"/>
          <a:stretch/>
        </p:blipFill>
        <p:spPr bwMode="auto">
          <a:xfrm>
            <a:off x="2600325" y="1619250"/>
            <a:ext cx="6991350" cy="28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94254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CBB5-7A41-4FE1-ADDF-F4D8C0A25297}"/>
              </a:ext>
            </a:extLst>
          </p:cNvPr>
          <p:cNvSpPr>
            <a:spLocks noGrp="1"/>
          </p:cNvSpPr>
          <p:nvPr>
            <p:ph type="title"/>
          </p:nvPr>
        </p:nvSpPr>
        <p:spPr/>
        <p:txBody>
          <a:bodyPr anchor="t"/>
          <a:lstStyle/>
          <a:p>
            <a:r>
              <a:rPr lang="en-US"/>
              <a:t>Rejected Timecards</a:t>
            </a:r>
          </a:p>
        </p:txBody>
      </p:sp>
      <p:sp>
        <p:nvSpPr>
          <p:cNvPr id="3" name="Content Placeholder 2">
            <a:extLst>
              <a:ext uri="{FF2B5EF4-FFF2-40B4-BE49-F238E27FC236}">
                <a16:creationId xmlns:a16="http://schemas.microsoft.com/office/drawing/2014/main" id="{286E609F-7B74-4418-9D92-EB1551E9101B}"/>
              </a:ext>
            </a:extLst>
          </p:cNvPr>
          <p:cNvSpPr>
            <a:spLocks noGrp="1"/>
          </p:cNvSpPr>
          <p:nvPr>
            <p:ph type="body" sz="quarter" idx="10"/>
          </p:nvPr>
        </p:nvSpPr>
        <p:spPr/>
        <p:txBody>
          <a:bodyPr anchor="t"/>
          <a:lstStyle/>
          <a:p>
            <a:r>
              <a:rPr lang="en-US">
                <a:cs typeface="Segoe UI"/>
              </a:rPr>
              <a:t>Rejected Timecards are now highlighted in Red</a:t>
            </a:r>
            <a:endParaRPr lang="en-US"/>
          </a:p>
        </p:txBody>
      </p:sp>
    </p:spTree>
    <p:extLst>
      <p:ext uri="{BB962C8B-B14F-4D97-AF65-F5344CB8AC3E}">
        <p14:creationId xmlns:p14="http://schemas.microsoft.com/office/powerpoint/2010/main" val="403473381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69BA-520A-4103-AA9F-64B7DD532189}"/>
              </a:ext>
            </a:extLst>
          </p:cNvPr>
          <p:cNvSpPr>
            <a:spLocks noGrp="1"/>
          </p:cNvSpPr>
          <p:nvPr>
            <p:ph type="title"/>
          </p:nvPr>
        </p:nvSpPr>
        <p:spPr/>
        <p:txBody>
          <a:bodyPr anchor="t"/>
          <a:lstStyle/>
          <a:p>
            <a:r>
              <a:rPr lang="en-US" dirty="0"/>
              <a:t>Hide Expense Fields</a:t>
            </a:r>
          </a:p>
        </p:txBody>
      </p:sp>
      <p:sp>
        <p:nvSpPr>
          <p:cNvPr id="6" name="Text Placeholder 5">
            <a:extLst>
              <a:ext uri="{FF2B5EF4-FFF2-40B4-BE49-F238E27FC236}">
                <a16:creationId xmlns:a16="http://schemas.microsoft.com/office/drawing/2014/main" id="{25091FEA-4263-4BF6-A088-66EBBBE398D0}"/>
              </a:ext>
            </a:extLst>
          </p:cNvPr>
          <p:cNvSpPr>
            <a:spLocks noGrp="1"/>
          </p:cNvSpPr>
          <p:nvPr>
            <p:ph type="body" sz="quarter" idx="10"/>
          </p:nvPr>
        </p:nvSpPr>
        <p:spPr/>
        <p:txBody>
          <a:bodyPr/>
          <a:lstStyle/>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D7570526-30E4-466C-B10F-C78CC80C0D0F}"/>
              </a:ext>
            </a:extLst>
          </p:cNvPr>
          <p:cNvPicPr>
            <a:picLocks noChangeAspect="1"/>
          </p:cNvPicPr>
          <p:nvPr/>
        </p:nvPicPr>
        <p:blipFill>
          <a:blip r:embed="rId2"/>
          <a:stretch>
            <a:fillRect/>
          </a:stretch>
        </p:blipFill>
        <p:spPr>
          <a:xfrm>
            <a:off x="1756611" y="1394817"/>
            <a:ext cx="8892672" cy="4522893"/>
          </a:xfrm>
          <a:prstGeom prst="rect">
            <a:avLst/>
          </a:prstGeom>
        </p:spPr>
      </p:pic>
    </p:spTree>
    <p:extLst>
      <p:ext uri="{BB962C8B-B14F-4D97-AF65-F5344CB8AC3E}">
        <p14:creationId xmlns:p14="http://schemas.microsoft.com/office/powerpoint/2010/main" val="46232207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69BA-520A-4103-AA9F-64B7DD532189}"/>
              </a:ext>
            </a:extLst>
          </p:cNvPr>
          <p:cNvSpPr>
            <a:spLocks noGrp="1"/>
          </p:cNvSpPr>
          <p:nvPr>
            <p:ph type="title"/>
          </p:nvPr>
        </p:nvSpPr>
        <p:spPr/>
        <p:txBody>
          <a:bodyPr anchor="t"/>
          <a:lstStyle/>
          <a:p>
            <a:r>
              <a:rPr lang="en-US"/>
              <a:t>Hide Expense Fields</a:t>
            </a:r>
          </a:p>
        </p:txBody>
      </p:sp>
      <p:sp>
        <p:nvSpPr>
          <p:cNvPr id="3" name="Content Placeholder 2">
            <a:extLst>
              <a:ext uri="{FF2B5EF4-FFF2-40B4-BE49-F238E27FC236}">
                <a16:creationId xmlns:a16="http://schemas.microsoft.com/office/drawing/2014/main" id="{D15ADBCA-0DBB-4393-B7FA-E3A2AE7DD78D}"/>
              </a:ext>
            </a:extLst>
          </p:cNvPr>
          <p:cNvSpPr>
            <a:spLocks noGrp="1"/>
          </p:cNvSpPr>
          <p:nvPr>
            <p:ph type="body" sz="quarter" idx="10"/>
          </p:nvPr>
        </p:nvSpPr>
        <p:spPr/>
        <p:txBody>
          <a:bodyPr anchor="t"/>
          <a:lstStyle/>
          <a:p>
            <a:r>
              <a:rPr lang="en-US">
                <a:cs typeface="Segoe UI"/>
              </a:rPr>
              <a:t>t</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F0EBA3DC-F492-4849-8F2B-78F30E042833}"/>
              </a:ext>
            </a:extLst>
          </p:cNvPr>
          <p:cNvPicPr>
            <a:picLocks noChangeAspect="1"/>
          </p:cNvPicPr>
          <p:nvPr/>
        </p:nvPicPr>
        <p:blipFill>
          <a:blip r:embed="rId2"/>
          <a:stretch>
            <a:fillRect/>
          </a:stretch>
        </p:blipFill>
        <p:spPr>
          <a:xfrm>
            <a:off x="540083" y="1223975"/>
            <a:ext cx="11098463" cy="3300471"/>
          </a:xfrm>
          <a:prstGeom prst="rect">
            <a:avLst/>
          </a:prstGeom>
        </p:spPr>
      </p:pic>
      <p:pic>
        <p:nvPicPr>
          <p:cNvPr id="7" name="Picture 7" descr="A screenshot of a cell phone&#10;&#10;Description generated with very high confidence">
            <a:extLst>
              <a:ext uri="{FF2B5EF4-FFF2-40B4-BE49-F238E27FC236}">
                <a16:creationId xmlns:a16="http://schemas.microsoft.com/office/drawing/2014/main" id="{A0CD71C4-A37F-47BD-B404-2EEC83E17164}"/>
              </a:ext>
            </a:extLst>
          </p:cNvPr>
          <p:cNvPicPr>
            <a:picLocks noChangeAspect="1"/>
          </p:cNvPicPr>
          <p:nvPr/>
        </p:nvPicPr>
        <p:blipFill>
          <a:blip r:embed="rId3"/>
          <a:stretch>
            <a:fillRect/>
          </a:stretch>
        </p:blipFill>
        <p:spPr>
          <a:xfrm>
            <a:off x="1836823" y="3189400"/>
            <a:ext cx="8504988" cy="3112779"/>
          </a:xfrm>
          <a:prstGeom prst="rect">
            <a:avLst/>
          </a:prstGeom>
        </p:spPr>
      </p:pic>
    </p:spTree>
    <p:extLst>
      <p:ext uri="{BB962C8B-B14F-4D97-AF65-F5344CB8AC3E}">
        <p14:creationId xmlns:p14="http://schemas.microsoft.com/office/powerpoint/2010/main" val="2581563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7962-B7F3-4CDF-86C6-114B36D91F57}"/>
              </a:ext>
            </a:extLst>
          </p:cNvPr>
          <p:cNvSpPr>
            <a:spLocks noGrp="1"/>
          </p:cNvSpPr>
          <p:nvPr>
            <p:ph type="title"/>
          </p:nvPr>
        </p:nvSpPr>
        <p:spPr/>
        <p:txBody>
          <a:bodyPr anchor="t"/>
          <a:lstStyle/>
          <a:p>
            <a:r>
              <a:rPr lang="en-US"/>
              <a:t>Expense Report prints notes</a:t>
            </a:r>
          </a:p>
        </p:txBody>
      </p:sp>
      <p:sp>
        <p:nvSpPr>
          <p:cNvPr id="3" name="Content Placeholder 2">
            <a:extLst>
              <a:ext uri="{FF2B5EF4-FFF2-40B4-BE49-F238E27FC236}">
                <a16:creationId xmlns:a16="http://schemas.microsoft.com/office/drawing/2014/main" id="{361FC7F3-26C7-4C29-9028-756B095548C8}"/>
              </a:ext>
            </a:extLst>
          </p:cNvPr>
          <p:cNvSpPr>
            <a:spLocks noGrp="1"/>
          </p:cNvSpPr>
          <p:nvPr>
            <p:ph type="body" sz="quarter" idx="10"/>
          </p:nvPr>
        </p:nvSpPr>
        <p:spPr/>
        <p:txBody>
          <a:bodyPr anchor="t"/>
          <a:lstStyle/>
          <a:p>
            <a:pPr marL="0" indent="0">
              <a:buNone/>
            </a:pPr>
            <a:r>
              <a:rPr lang="en-US" dirty="0"/>
              <a:t> </a:t>
            </a:r>
          </a:p>
        </p:txBody>
      </p:sp>
      <p:pic>
        <p:nvPicPr>
          <p:cNvPr id="6" name="Picture 6" descr="A screenshot of a cell phone&#10;&#10;Description generated with very high confidence">
            <a:extLst>
              <a:ext uri="{FF2B5EF4-FFF2-40B4-BE49-F238E27FC236}">
                <a16:creationId xmlns:a16="http://schemas.microsoft.com/office/drawing/2014/main" id="{6E64E242-7EA3-4DDD-9D99-27E8808289EE}"/>
              </a:ext>
            </a:extLst>
          </p:cNvPr>
          <p:cNvPicPr>
            <a:picLocks noChangeAspect="1"/>
          </p:cNvPicPr>
          <p:nvPr/>
        </p:nvPicPr>
        <p:blipFill>
          <a:blip r:embed="rId2"/>
          <a:stretch>
            <a:fillRect/>
          </a:stretch>
        </p:blipFill>
        <p:spPr>
          <a:xfrm>
            <a:off x="2931958" y="1383906"/>
            <a:ext cx="6328084" cy="5474094"/>
          </a:xfrm>
          <a:prstGeom prst="rect">
            <a:avLst/>
          </a:prstGeom>
        </p:spPr>
      </p:pic>
      <p:sp>
        <p:nvSpPr>
          <p:cNvPr id="4" name="Rectangle 3">
            <a:extLst>
              <a:ext uri="{FF2B5EF4-FFF2-40B4-BE49-F238E27FC236}">
                <a16:creationId xmlns:a16="http://schemas.microsoft.com/office/drawing/2014/main" id="{82C82113-78B4-4F49-AFAE-4E151B39B92E}"/>
              </a:ext>
            </a:extLst>
          </p:cNvPr>
          <p:cNvSpPr/>
          <p:nvPr/>
        </p:nvSpPr>
        <p:spPr>
          <a:xfrm>
            <a:off x="2855033" y="3670757"/>
            <a:ext cx="6532368" cy="3749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99040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dirty="0"/>
              <a:t>Document Approval and Line Item Approval</a:t>
            </a:r>
          </a:p>
        </p:txBody>
      </p:sp>
      <p:sp>
        <p:nvSpPr>
          <p:cNvPr id="2" name="Text Placeholder 1"/>
          <p:cNvSpPr>
            <a:spLocks noGrp="1"/>
          </p:cNvSpPr>
          <p:nvPr>
            <p:ph type="body" sz="quarter" idx="10"/>
          </p:nvPr>
        </p:nvSpPr>
        <p:spPr/>
        <p:txBody>
          <a:bodyPr/>
          <a:lstStyle/>
          <a:p>
            <a:r>
              <a:rPr lang="en-US"/>
              <a:t>Consistent interface</a:t>
            </a:r>
          </a:p>
          <a:p>
            <a:endParaRPr lang="en-US"/>
          </a:p>
        </p:txBody>
      </p:sp>
      <p:pic>
        <p:nvPicPr>
          <p:cNvPr id="4" name="Picture 3"/>
          <p:cNvPicPr>
            <a:picLocks noChangeAspect="1"/>
          </p:cNvPicPr>
          <p:nvPr/>
        </p:nvPicPr>
        <p:blipFill rotWithShape="1">
          <a:blip r:embed="rId3"/>
          <a:srcRect t="53917"/>
          <a:stretch/>
        </p:blipFill>
        <p:spPr bwMode="auto">
          <a:xfrm>
            <a:off x="881987" y="4026617"/>
            <a:ext cx="8748252" cy="1005405"/>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4"/>
          <a:srcRect t="57873"/>
          <a:stretch/>
        </p:blipFill>
        <p:spPr bwMode="auto">
          <a:xfrm>
            <a:off x="866856" y="2254210"/>
            <a:ext cx="8778517" cy="9874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997230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a:t>Approval Added Fields</a:t>
            </a:r>
          </a:p>
        </p:txBody>
      </p:sp>
      <p:sp>
        <p:nvSpPr>
          <p:cNvPr id="2" name="Text Placeholder 1"/>
          <p:cNvSpPr>
            <a:spLocks noGrp="1"/>
          </p:cNvSpPr>
          <p:nvPr>
            <p:ph type="body" sz="quarter" idx="10"/>
          </p:nvPr>
        </p:nvSpPr>
        <p:spPr/>
        <p:txBody>
          <a:bodyPr/>
          <a:lstStyle/>
          <a:p>
            <a:r>
              <a:rPr lang="en-US"/>
              <a:t>Due Employee</a:t>
            </a:r>
          </a:p>
        </p:txBody>
      </p:sp>
      <p:pic>
        <p:nvPicPr>
          <p:cNvPr id="5" name="Picture 4"/>
          <p:cNvPicPr>
            <a:picLocks noChangeAspect="1"/>
          </p:cNvPicPr>
          <p:nvPr/>
        </p:nvPicPr>
        <p:blipFill>
          <a:blip r:embed="rId3"/>
          <a:stretch>
            <a:fillRect/>
          </a:stretch>
        </p:blipFill>
        <p:spPr>
          <a:xfrm>
            <a:off x="2080838" y="1924285"/>
            <a:ext cx="8030326" cy="1568743"/>
          </a:xfrm>
          <a:prstGeom prst="rect">
            <a:avLst/>
          </a:prstGeom>
        </p:spPr>
      </p:pic>
      <p:pic>
        <p:nvPicPr>
          <p:cNvPr id="6" name="Picture 5"/>
          <p:cNvPicPr>
            <a:picLocks noChangeAspect="1"/>
          </p:cNvPicPr>
          <p:nvPr/>
        </p:nvPicPr>
        <p:blipFill rotWithShape="1">
          <a:blip r:embed="rId4"/>
          <a:srcRect b="20496"/>
          <a:stretch/>
        </p:blipFill>
        <p:spPr>
          <a:xfrm>
            <a:off x="2492314" y="3493028"/>
            <a:ext cx="7618850" cy="2759957"/>
          </a:xfrm>
          <a:prstGeom prst="rect">
            <a:avLst/>
          </a:prstGeom>
        </p:spPr>
      </p:pic>
    </p:spTree>
    <p:extLst>
      <p:ext uri="{BB962C8B-B14F-4D97-AF65-F5344CB8AC3E}">
        <p14:creationId xmlns:p14="http://schemas.microsoft.com/office/powerpoint/2010/main" val="31729800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lumMod val="50000"/>
                  </a:schemeClr>
                </a:solidFill>
              </a:rPr>
              <a:t>Built In Customizing</a:t>
            </a:r>
          </a:p>
        </p:txBody>
      </p:sp>
      <p:sp>
        <p:nvSpPr>
          <p:cNvPr id="5" name="Text Placeholder 4"/>
          <p:cNvSpPr>
            <a:spLocks noGrp="1"/>
          </p:cNvSpPr>
          <p:nvPr>
            <p:ph type="body" sz="quarter" idx="10"/>
          </p:nvPr>
        </p:nvSpPr>
        <p:spPr/>
        <p:txBody>
          <a:bodyPr/>
          <a:lstStyle/>
          <a:p>
            <a:pPr marL="0" indent="0">
              <a:buNone/>
            </a:pPr>
            <a:r>
              <a:rPr lang="en-US" b="0" dirty="0">
                <a:solidFill>
                  <a:schemeClr val="tx2"/>
                </a:solidFill>
              </a:rPr>
              <a:t>In SL					        In Web Apps</a:t>
            </a:r>
          </a:p>
        </p:txBody>
      </p:sp>
      <p:pic>
        <p:nvPicPr>
          <p:cNvPr id="3" name="Picture 2"/>
          <p:cNvPicPr>
            <a:picLocks noChangeAspect="1"/>
          </p:cNvPicPr>
          <p:nvPr/>
        </p:nvPicPr>
        <p:blipFill>
          <a:blip r:embed="rId3"/>
          <a:stretch>
            <a:fillRect/>
          </a:stretch>
        </p:blipFill>
        <p:spPr>
          <a:xfrm>
            <a:off x="859093" y="1880241"/>
            <a:ext cx="4173217" cy="339201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6669738" y="1885563"/>
            <a:ext cx="4636731" cy="3386690"/>
          </a:xfrm>
          <a:prstGeom prst="rect">
            <a:avLst/>
          </a:prstGeom>
          <a:ln>
            <a:noFill/>
          </a:ln>
          <a:effectLst>
            <a:outerShdw blurRad="292100" dist="139700" dir="2700000" algn="tl" rotWithShape="0">
              <a:srgbClr val="333333">
                <a:alpha val="65000"/>
              </a:srgbClr>
            </a:outerShdw>
          </a:effectLst>
        </p:spPr>
      </p:pic>
      <p:sp>
        <p:nvSpPr>
          <p:cNvPr id="6" name="Text Placeholder 4"/>
          <p:cNvSpPr txBox="1">
            <a:spLocks/>
          </p:cNvSpPr>
          <p:nvPr/>
        </p:nvSpPr>
        <p:spPr>
          <a:xfrm>
            <a:off x="269239" y="5272253"/>
            <a:ext cx="11653523" cy="543031"/>
          </a:xfrm>
          <a:prstGeom prst="rect">
            <a:avLst/>
          </a:prstGeom>
        </p:spPr>
        <p:txBody>
          <a:bodyPr vert="horz" wrap="square" lIns="143405" tIns="0" rIns="143405" bIns="0" rtlCol="0">
            <a:spAutoFit/>
          </a:bodyPr>
          <a:lstStyle>
            <a:lvl1pPr marL="0" marR="0" indent="0" algn="l" defTabSz="932651" rtl="0" eaLnBrk="1" fontAlgn="auto" latinLnBrk="0" hangingPunct="1">
              <a:lnSpc>
                <a:spcPct val="90000"/>
              </a:lnSpc>
              <a:spcBef>
                <a:spcPts val="1200"/>
              </a:spcBef>
              <a:spcAft>
                <a:spcPts val="0"/>
              </a:spcAft>
              <a:buClrTx/>
              <a:buSzPct val="90000"/>
              <a:buFont typeface="Arial" pitchFamily="34" charset="0"/>
              <a:buNone/>
              <a:tabLst/>
              <a:defRPr lang="en-US" sz="4000" b="0" kern="1200" spc="0" baseline="0" dirty="0" smtClean="0">
                <a:gradFill>
                  <a:gsLst>
                    <a:gs pos="1250">
                      <a:schemeClr val="accent2"/>
                    </a:gs>
                    <a:gs pos="100000">
                      <a:schemeClr val="accent2"/>
                    </a:gs>
                  </a:gsLst>
                  <a:lin ang="5400000" scaled="0"/>
                </a:gradFill>
                <a:latin typeface="+mj-lt"/>
                <a:ea typeface="+mn-ea"/>
                <a:cs typeface="+mn-cs"/>
              </a:defRPr>
            </a:lvl1pPr>
            <a:lvl2pPr marL="0" marR="0" indent="0" algn="l" defTabSz="932651"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338105" marR="0" indent="-168258" algn="l" defTabSz="932651" rtl="0" eaLnBrk="1" fontAlgn="auto" latinLnBrk="0" hangingPunct="1">
              <a:lnSpc>
                <a:spcPct val="90000"/>
              </a:lnSpc>
              <a:spcBef>
                <a:spcPct val="20000"/>
              </a:spcBef>
              <a:spcAft>
                <a:spcPts val="0"/>
              </a:spcAft>
              <a:buClrTx/>
              <a:buSzPct val="90000"/>
              <a:buFont typeface="Arial" pitchFamily="34" charset="0"/>
              <a:buChar char="•"/>
              <a:tabLst>
                <a:tab pos="338105" algn="l"/>
              </a:tabLst>
              <a:defRPr sz="1800" kern="1200" spc="0" baseline="0">
                <a:gradFill>
                  <a:gsLst>
                    <a:gs pos="1250">
                      <a:schemeClr val="tx1"/>
                    </a:gs>
                    <a:gs pos="100000">
                      <a:schemeClr val="tx1"/>
                    </a:gs>
                  </a:gsLst>
                  <a:lin ang="5400000" scaled="0"/>
                </a:gradFill>
                <a:latin typeface="+mn-lt"/>
                <a:ea typeface="+mn-ea"/>
                <a:cs typeface="+mn-cs"/>
              </a:defRPr>
            </a:lvl3pPr>
            <a:lvl4pPr marL="519063" marR="0" indent="-180958" algn="l" defTabSz="932651"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631763" marR="0" indent="-112702" algn="l" defTabSz="932651"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4788"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15"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40"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767"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sz="3921">
                <a:solidFill>
                  <a:srgbClr val="107C10"/>
                </a:solidFill>
              </a:rPr>
              <a:t>Web Configuration file</a:t>
            </a:r>
          </a:p>
        </p:txBody>
      </p:sp>
    </p:spTree>
    <p:extLst>
      <p:ext uri="{BB962C8B-B14F-4D97-AF65-F5344CB8AC3E}">
        <p14:creationId xmlns:p14="http://schemas.microsoft.com/office/powerpoint/2010/main" val="417452534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5A60-7282-491C-B0E3-38674F283F42}"/>
              </a:ext>
            </a:extLst>
          </p:cNvPr>
          <p:cNvSpPr>
            <a:spLocks noGrp="1"/>
          </p:cNvSpPr>
          <p:nvPr>
            <p:ph type="title"/>
          </p:nvPr>
        </p:nvSpPr>
        <p:spPr>
          <a:prstGeom prst="rect">
            <a:avLst/>
          </a:prstGeom>
        </p:spPr>
        <p:txBody>
          <a:bodyPr/>
          <a:lstStyle/>
          <a:p>
            <a:r>
              <a:rPr lang="en-US"/>
              <a:t>Document Approval Layout</a:t>
            </a:r>
          </a:p>
        </p:txBody>
      </p:sp>
      <p:sp>
        <p:nvSpPr>
          <p:cNvPr id="6" name="Text Placeholder 5">
            <a:extLst>
              <a:ext uri="{FF2B5EF4-FFF2-40B4-BE49-F238E27FC236}">
                <a16:creationId xmlns:a16="http://schemas.microsoft.com/office/drawing/2014/main" id="{F33F9115-95E8-477A-9F5F-14BA8F783834}"/>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FD9E61AC-7D6E-40EB-B2FF-EB8322E637F9}"/>
              </a:ext>
            </a:extLst>
          </p:cNvPr>
          <p:cNvPicPr>
            <a:picLocks noChangeAspect="1"/>
          </p:cNvPicPr>
          <p:nvPr/>
        </p:nvPicPr>
        <p:blipFill>
          <a:blip r:embed="rId3"/>
          <a:stretch>
            <a:fillRect/>
          </a:stretch>
        </p:blipFill>
        <p:spPr>
          <a:xfrm>
            <a:off x="2114503" y="1619250"/>
            <a:ext cx="7962993" cy="5183886"/>
          </a:xfrm>
          <a:prstGeom prst="rect">
            <a:avLst/>
          </a:prstGeom>
        </p:spPr>
      </p:pic>
      <p:sp>
        <p:nvSpPr>
          <p:cNvPr id="5" name="Rectangle 4">
            <a:extLst>
              <a:ext uri="{FF2B5EF4-FFF2-40B4-BE49-F238E27FC236}">
                <a16:creationId xmlns:a16="http://schemas.microsoft.com/office/drawing/2014/main" id="{D2ED4AE1-DB33-4ADB-8DDE-F4F93DA15557}"/>
              </a:ext>
            </a:extLst>
          </p:cNvPr>
          <p:cNvSpPr/>
          <p:nvPr/>
        </p:nvSpPr>
        <p:spPr>
          <a:xfrm>
            <a:off x="3935578" y="2889504"/>
            <a:ext cx="1207008" cy="12070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07855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E4817-60D2-45F9-8387-BDEC140FA9D0}"/>
              </a:ext>
            </a:extLst>
          </p:cNvPr>
          <p:cNvSpPr>
            <a:spLocks noGrp="1"/>
          </p:cNvSpPr>
          <p:nvPr>
            <p:ph type="title"/>
          </p:nvPr>
        </p:nvSpPr>
        <p:spPr>
          <a:prstGeom prst="rect">
            <a:avLst/>
          </a:prstGeom>
        </p:spPr>
        <p:txBody>
          <a:bodyPr anchor="t"/>
          <a:lstStyle/>
          <a:p>
            <a:r>
              <a:rPr lang="en-US"/>
              <a:t>Line Approvals – Total Hours</a:t>
            </a:r>
          </a:p>
        </p:txBody>
      </p:sp>
      <p:sp>
        <p:nvSpPr>
          <p:cNvPr id="4" name="Text Placeholder 3">
            <a:extLst>
              <a:ext uri="{FF2B5EF4-FFF2-40B4-BE49-F238E27FC236}">
                <a16:creationId xmlns:a16="http://schemas.microsoft.com/office/drawing/2014/main" id="{FA429315-DDF5-45D4-B5B1-42CA9CFAB364}"/>
              </a:ext>
            </a:extLst>
          </p:cNvPr>
          <p:cNvSpPr>
            <a:spLocks noGrp="1"/>
          </p:cNvSpPr>
          <p:nvPr>
            <p:ph type="body" sz="quarter" idx="10"/>
          </p:nvPr>
        </p:nvSpPr>
        <p:spPr/>
        <p:txBody>
          <a:bodyPr/>
          <a:lstStyle/>
          <a:p>
            <a:endParaRPr lang="en-US"/>
          </a:p>
        </p:txBody>
      </p:sp>
      <p:sp>
        <p:nvSpPr>
          <p:cNvPr id="6" name="Rectangle 5">
            <a:extLst>
              <a:ext uri="{FF2B5EF4-FFF2-40B4-BE49-F238E27FC236}">
                <a16:creationId xmlns:a16="http://schemas.microsoft.com/office/drawing/2014/main" id="{1D0D34B0-F145-43F8-9E7A-AF19B041DEAB}"/>
              </a:ext>
            </a:extLst>
          </p:cNvPr>
          <p:cNvSpPr/>
          <p:nvPr/>
        </p:nvSpPr>
        <p:spPr>
          <a:xfrm>
            <a:off x="5860510" y="2145022"/>
            <a:ext cx="4196325" cy="17263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A screenshot of a cell phone&#10;&#10;Description generated with very high confidence">
            <a:extLst>
              <a:ext uri="{FF2B5EF4-FFF2-40B4-BE49-F238E27FC236}">
                <a16:creationId xmlns:a16="http://schemas.microsoft.com/office/drawing/2014/main" id="{9CDD3641-82DC-423C-BC4F-E10EA073D721}"/>
              </a:ext>
            </a:extLst>
          </p:cNvPr>
          <p:cNvPicPr>
            <a:picLocks noChangeAspect="1"/>
          </p:cNvPicPr>
          <p:nvPr/>
        </p:nvPicPr>
        <p:blipFill rotWithShape="1">
          <a:blip r:embed="rId3"/>
          <a:srcRect r="-132" b="32011"/>
          <a:stretch/>
        </p:blipFill>
        <p:spPr>
          <a:xfrm>
            <a:off x="1352911" y="1041918"/>
            <a:ext cx="10182485" cy="3201905"/>
          </a:xfrm>
          <a:prstGeom prst="rect">
            <a:avLst/>
          </a:prstGeom>
        </p:spPr>
      </p:pic>
      <p:sp>
        <p:nvSpPr>
          <p:cNvPr id="8" name="Rectangle 7">
            <a:extLst>
              <a:ext uri="{FF2B5EF4-FFF2-40B4-BE49-F238E27FC236}">
                <a16:creationId xmlns:a16="http://schemas.microsoft.com/office/drawing/2014/main" id="{3665BECA-36B0-464C-BCB4-B951173E193E}"/>
              </a:ext>
            </a:extLst>
          </p:cNvPr>
          <p:cNvSpPr/>
          <p:nvPr/>
        </p:nvSpPr>
        <p:spPr>
          <a:xfrm>
            <a:off x="6694396" y="2260040"/>
            <a:ext cx="4778608" cy="17263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1303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E4817-60D2-45F9-8387-BDEC140FA9D0}"/>
              </a:ext>
            </a:extLst>
          </p:cNvPr>
          <p:cNvSpPr>
            <a:spLocks noGrp="1"/>
          </p:cNvSpPr>
          <p:nvPr>
            <p:ph type="title"/>
          </p:nvPr>
        </p:nvSpPr>
        <p:spPr>
          <a:prstGeom prst="rect">
            <a:avLst/>
          </a:prstGeom>
        </p:spPr>
        <p:txBody>
          <a:bodyPr anchor="t"/>
          <a:lstStyle/>
          <a:p>
            <a:r>
              <a:rPr lang="en-US"/>
              <a:t>Line Approvals - Details</a:t>
            </a:r>
          </a:p>
        </p:txBody>
      </p:sp>
      <p:sp>
        <p:nvSpPr>
          <p:cNvPr id="2" name="Text Placeholder 1">
            <a:extLst>
              <a:ext uri="{FF2B5EF4-FFF2-40B4-BE49-F238E27FC236}">
                <a16:creationId xmlns:a16="http://schemas.microsoft.com/office/drawing/2014/main" id="{F6D4BE62-D6D0-42F7-B403-4F19846EBE25}"/>
              </a:ext>
            </a:extLst>
          </p:cNvPr>
          <p:cNvSpPr>
            <a:spLocks noGrp="1"/>
          </p:cNvSpPr>
          <p:nvPr>
            <p:ph type="body" sz="quarter" idx="10"/>
          </p:nvPr>
        </p:nvSpPr>
        <p:spPr/>
        <p:txBody>
          <a:bodyPr/>
          <a:lstStyle/>
          <a:p>
            <a:endParaRPr lang="en-US"/>
          </a:p>
        </p:txBody>
      </p:sp>
      <p:sp>
        <p:nvSpPr>
          <p:cNvPr id="6" name="Rectangle 5">
            <a:extLst>
              <a:ext uri="{FF2B5EF4-FFF2-40B4-BE49-F238E27FC236}">
                <a16:creationId xmlns:a16="http://schemas.microsoft.com/office/drawing/2014/main" id="{1D0D34B0-F145-43F8-9E7A-AF19B041DEAB}"/>
              </a:ext>
            </a:extLst>
          </p:cNvPr>
          <p:cNvSpPr/>
          <p:nvPr/>
        </p:nvSpPr>
        <p:spPr>
          <a:xfrm>
            <a:off x="5860510" y="2145022"/>
            <a:ext cx="4196325" cy="17263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A33DB338-6C4A-42E6-8905-09572048A43A}"/>
              </a:ext>
            </a:extLst>
          </p:cNvPr>
          <p:cNvPicPr>
            <a:picLocks noChangeAspect="1"/>
          </p:cNvPicPr>
          <p:nvPr/>
        </p:nvPicPr>
        <p:blipFill>
          <a:blip r:embed="rId3"/>
          <a:stretch>
            <a:fillRect/>
          </a:stretch>
        </p:blipFill>
        <p:spPr>
          <a:xfrm>
            <a:off x="1360099" y="1043695"/>
            <a:ext cx="10161916" cy="4447120"/>
          </a:xfrm>
          <a:prstGeom prst="rect">
            <a:avLst/>
          </a:prstGeom>
        </p:spPr>
      </p:pic>
    </p:spTree>
    <p:extLst>
      <p:ext uri="{BB962C8B-B14F-4D97-AF65-F5344CB8AC3E}">
        <p14:creationId xmlns:p14="http://schemas.microsoft.com/office/powerpoint/2010/main" val="134177291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sz="4313"/>
              <a:t>Budget Edit displays all Budget Types at one time</a:t>
            </a:r>
          </a:p>
        </p:txBody>
      </p:sp>
      <p:sp>
        <p:nvSpPr>
          <p:cNvPr id="2" name="Text Placeholder 1"/>
          <p:cNvSpPr>
            <a:spLocks noGrp="1"/>
          </p:cNvSpPr>
          <p:nvPr>
            <p:ph type="body" sz="quarter" idx="10"/>
          </p:nvPr>
        </p:nvSpPr>
        <p:spPr/>
        <p:txBody>
          <a:bodyPr/>
          <a:lstStyle/>
          <a:p>
            <a:r>
              <a:rPr lang="en-US" sz="3200"/>
              <a:t>The Original + CO (change order), </a:t>
            </a:r>
          </a:p>
          <a:p>
            <a:r>
              <a:rPr lang="en-US" sz="3200"/>
              <a:t>EAC (estimate at complete)</a:t>
            </a:r>
          </a:p>
          <a:p>
            <a:r>
              <a:rPr lang="en-US" sz="3200"/>
              <a:t>Original budgets</a:t>
            </a:r>
          </a:p>
          <a:p>
            <a:r>
              <a:rPr lang="en-US" sz="3200"/>
              <a:t>Now displayed at one time in the grid and are editable</a:t>
            </a:r>
          </a:p>
        </p:txBody>
      </p:sp>
      <p:pic>
        <p:nvPicPr>
          <p:cNvPr id="4" name="Picture 3"/>
          <p:cNvPicPr>
            <a:picLocks noChangeAspect="1"/>
          </p:cNvPicPr>
          <p:nvPr/>
        </p:nvPicPr>
        <p:blipFill>
          <a:blip r:embed="rId3"/>
          <a:stretch>
            <a:fillRect/>
          </a:stretch>
        </p:blipFill>
        <p:spPr>
          <a:xfrm>
            <a:off x="1454822" y="3828671"/>
            <a:ext cx="9282356" cy="2211001"/>
          </a:xfrm>
          <a:prstGeom prst="rect">
            <a:avLst/>
          </a:prstGeom>
        </p:spPr>
      </p:pic>
    </p:spTree>
    <p:extLst>
      <p:ext uri="{BB962C8B-B14F-4D97-AF65-F5344CB8AC3E}">
        <p14:creationId xmlns:p14="http://schemas.microsoft.com/office/powerpoint/2010/main" val="361080253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Resource Planning by Project</a:t>
            </a:r>
          </a:p>
        </p:txBody>
      </p:sp>
      <p:sp>
        <p:nvSpPr>
          <p:cNvPr id="2" name="Text Placeholder 1"/>
          <p:cNvSpPr>
            <a:spLocks noGrp="1"/>
          </p:cNvSpPr>
          <p:nvPr>
            <p:ph type="body" sz="quarter" idx="10"/>
          </p:nvPr>
        </p:nvSpPr>
        <p:spPr/>
        <p:txBody>
          <a:bodyPr/>
          <a:lstStyle/>
          <a:p>
            <a:r>
              <a:rPr lang="en-US"/>
              <a:t>Added Project Total Actual Hours</a:t>
            </a:r>
          </a:p>
        </p:txBody>
      </p:sp>
      <p:pic>
        <p:nvPicPr>
          <p:cNvPr id="4" name="Picture 3"/>
          <p:cNvPicPr>
            <a:picLocks noChangeAspect="1"/>
          </p:cNvPicPr>
          <p:nvPr/>
        </p:nvPicPr>
        <p:blipFill>
          <a:blip r:embed="rId3"/>
          <a:stretch>
            <a:fillRect/>
          </a:stretch>
        </p:blipFill>
        <p:spPr>
          <a:xfrm>
            <a:off x="1682495" y="1913413"/>
            <a:ext cx="8830611" cy="3964346"/>
          </a:xfrm>
          <a:prstGeom prst="rect">
            <a:avLst/>
          </a:prstGeom>
        </p:spPr>
      </p:pic>
    </p:spTree>
    <p:extLst>
      <p:ext uri="{BB962C8B-B14F-4D97-AF65-F5344CB8AC3E}">
        <p14:creationId xmlns:p14="http://schemas.microsoft.com/office/powerpoint/2010/main" val="395846812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Employee Revenue and Expense Inquiry</a:t>
            </a:r>
          </a:p>
        </p:txBody>
      </p:sp>
      <p:sp>
        <p:nvSpPr>
          <p:cNvPr id="2" name="Text Placeholder 1"/>
          <p:cNvSpPr>
            <a:spLocks noGrp="1"/>
          </p:cNvSpPr>
          <p:nvPr>
            <p:ph type="body" sz="quarter" idx="10"/>
          </p:nvPr>
        </p:nvSpPr>
        <p:spPr/>
        <p:txBody>
          <a:bodyPr/>
          <a:lstStyle/>
          <a:p>
            <a:r>
              <a:rPr lang="en-US"/>
              <a:t>Added Goal values</a:t>
            </a:r>
          </a:p>
        </p:txBody>
      </p:sp>
      <p:pic>
        <p:nvPicPr>
          <p:cNvPr id="4" name="Picture 3"/>
          <p:cNvPicPr>
            <a:picLocks noChangeAspect="1"/>
          </p:cNvPicPr>
          <p:nvPr/>
        </p:nvPicPr>
        <p:blipFill>
          <a:blip r:embed="rId3"/>
          <a:stretch>
            <a:fillRect/>
          </a:stretch>
        </p:blipFill>
        <p:spPr>
          <a:xfrm>
            <a:off x="1991351" y="2221391"/>
            <a:ext cx="8209299" cy="3563289"/>
          </a:xfrm>
          <a:prstGeom prst="rect">
            <a:avLst/>
          </a:prstGeom>
        </p:spPr>
      </p:pic>
    </p:spTree>
    <p:extLst>
      <p:ext uri="{BB962C8B-B14F-4D97-AF65-F5344CB8AC3E}">
        <p14:creationId xmlns:p14="http://schemas.microsoft.com/office/powerpoint/2010/main" val="4059199660"/>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sz="3921"/>
              <a:t>Employee Project Revenue and Expense Detail Inquiry</a:t>
            </a:r>
          </a:p>
        </p:txBody>
      </p:sp>
      <p:sp>
        <p:nvSpPr>
          <p:cNvPr id="2" name="Text Placeholder 1"/>
          <p:cNvSpPr>
            <a:spLocks noGrp="1"/>
          </p:cNvSpPr>
          <p:nvPr>
            <p:ph type="body" sz="quarter" idx="10"/>
          </p:nvPr>
        </p:nvSpPr>
        <p:spPr/>
        <p:txBody>
          <a:bodyPr/>
          <a:lstStyle/>
          <a:p>
            <a:r>
              <a:rPr lang="en-US"/>
              <a:t>Added Goal fields</a:t>
            </a:r>
          </a:p>
        </p:txBody>
      </p:sp>
      <p:pic>
        <p:nvPicPr>
          <p:cNvPr id="4" name="Picture 3"/>
          <p:cNvPicPr>
            <a:picLocks noChangeAspect="1"/>
          </p:cNvPicPr>
          <p:nvPr/>
        </p:nvPicPr>
        <p:blipFill>
          <a:blip r:embed="rId3"/>
          <a:stretch>
            <a:fillRect/>
          </a:stretch>
        </p:blipFill>
        <p:spPr>
          <a:xfrm>
            <a:off x="2106746" y="2308469"/>
            <a:ext cx="7978510" cy="3062785"/>
          </a:xfrm>
          <a:prstGeom prst="rect">
            <a:avLst/>
          </a:prstGeom>
        </p:spPr>
      </p:pic>
    </p:spTree>
    <p:extLst>
      <p:ext uri="{BB962C8B-B14F-4D97-AF65-F5344CB8AC3E}">
        <p14:creationId xmlns:p14="http://schemas.microsoft.com/office/powerpoint/2010/main" val="33613911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Assignment Summary by Resource</a:t>
            </a:r>
          </a:p>
        </p:txBody>
      </p:sp>
      <p:sp>
        <p:nvSpPr>
          <p:cNvPr id="2" name="Text Placeholder 1"/>
          <p:cNvSpPr>
            <a:spLocks noGrp="1"/>
          </p:cNvSpPr>
          <p:nvPr>
            <p:ph type="body" sz="quarter" idx="10"/>
          </p:nvPr>
        </p:nvSpPr>
        <p:spPr/>
        <p:txBody>
          <a:bodyPr/>
          <a:lstStyle/>
          <a:p>
            <a:r>
              <a:rPr lang="en-US"/>
              <a:t>Added Planned hours</a:t>
            </a:r>
          </a:p>
        </p:txBody>
      </p:sp>
      <p:pic>
        <p:nvPicPr>
          <p:cNvPr id="4" name="Picture 3"/>
          <p:cNvPicPr>
            <a:picLocks noChangeAspect="1"/>
          </p:cNvPicPr>
          <p:nvPr/>
        </p:nvPicPr>
        <p:blipFill>
          <a:blip r:embed="rId3"/>
          <a:stretch>
            <a:fillRect/>
          </a:stretch>
        </p:blipFill>
        <p:spPr>
          <a:xfrm>
            <a:off x="413704" y="2366794"/>
            <a:ext cx="11364592" cy="3371242"/>
          </a:xfrm>
          <a:prstGeom prst="rect">
            <a:avLst/>
          </a:prstGeom>
        </p:spPr>
      </p:pic>
    </p:spTree>
    <p:extLst>
      <p:ext uri="{BB962C8B-B14F-4D97-AF65-F5344CB8AC3E}">
        <p14:creationId xmlns:p14="http://schemas.microsoft.com/office/powerpoint/2010/main" val="388454231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Assignment Summary by Project-Task </a:t>
            </a:r>
          </a:p>
        </p:txBody>
      </p:sp>
      <p:sp>
        <p:nvSpPr>
          <p:cNvPr id="2" name="Text Placeholder 1"/>
          <p:cNvSpPr>
            <a:spLocks noGrp="1"/>
          </p:cNvSpPr>
          <p:nvPr>
            <p:ph type="body" sz="quarter" idx="10"/>
          </p:nvPr>
        </p:nvSpPr>
        <p:spPr/>
        <p:txBody>
          <a:bodyPr/>
          <a:lstStyle/>
          <a:p>
            <a:r>
              <a:rPr lang="en-US"/>
              <a:t>Added Planned hours</a:t>
            </a:r>
          </a:p>
        </p:txBody>
      </p:sp>
      <p:pic>
        <p:nvPicPr>
          <p:cNvPr id="5" name="Picture 4"/>
          <p:cNvPicPr>
            <a:picLocks noChangeAspect="1"/>
          </p:cNvPicPr>
          <p:nvPr/>
        </p:nvPicPr>
        <p:blipFill rotWithShape="1">
          <a:blip r:embed="rId3"/>
          <a:srcRect l="278" r="25603"/>
          <a:stretch/>
        </p:blipFill>
        <p:spPr bwMode="auto">
          <a:xfrm>
            <a:off x="921931" y="2190369"/>
            <a:ext cx="10348138" cy="36670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7634284"/>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793C-3B14-4BEC-8625-93A9110B0A9C}"/>
              </a:ext>
            </a:extLst>
          </p:cNvPr>
          <p:cNvSpPr>
            <a:spLocks noGrp="1"/>
          </p:cNvSpPr>
          <p:nvPr>
            <p:ph type="title"/>
          </p:nvPr>
        </p:nvSpPr>
        <p:spPr>
          <a:prstGeom prst="rect">
            <a:avLst/>
          </a:prstGeom>
        </p:spPr>
        <p:txBody>
          <a:bodyPr/>
          <a:lstStyle/>
          <a:p>
            <a:r>
              <a:rPr lang="en-US"/>
              <a:t>Resource Planning Line Items</a:t>
            </a:r>
          </a:p>
        </p:txBody>
      </p:sp>
      <p:sp>
        <p:nvSpPr>
          <p:cNvPr id="3" name="Text Placeholder 2">
            <a:extLst>
              <a:ext uri="{FF2B5EF4-FFF2-40B4-BE49-F238E27FC236}">
                <a16:creationId xmlns:a16="http://schemas.microsoft.com/office/drawing/2014/main" id="{DC0AC9E0-F220-4F90-ADF5-F0A77AE64242}"/>
              </a:ext>
            </a:extLst>
          </p:cNvPr>
          <p:cNvSpPr>
            <a:spLocks noGrp="1"/>
          </p:cNvSpPr>
          <p:nvPr>
            <p:ph type="body" sz="quarter" idx="10"/>
          </p:nvPr>
        </p:nvSpPr>
        <p:spPr/>
        <p:txBody>
          <a:bodyPr/>
          <a:lstStyle/>
          <a:p>
            <a:endParaRPr lang="en-US"/>
          </a:p>
        </p:txBody>
      </p:sp>
      <p:pic>
        <p:nvPicPr>
          <p:cNvPr id="6" name="Picture 5">
            <a:extLst>
              <a:ext uri="{FF2B5EF4-FFF2-40B4-BE49-F238E27FC236}">
                <a16:creationId xmlns:a16="http://schemas.microsoft.com/office/drawing/2014/main" id="{EA38E684-3DE0-441C-8A42-C656AEF96B1D}"/>
              </a:ext>
            </a:extLst>
          </p:cNvPr>
          <p:cNvPicPr>
            <a:picLocks noChangeAspect="1"/>
          </p:cNvPicPr>
          <p:nvPr/>
        </p:nvPicPr>
        <p:blipFill>
          <a:blip r:embed="rId3"/>
          <a:stretch>
            <a:fillRect/>
          </a:stretch>
        </p:blipFill>
        <p:spPr>
          <a:xfrm>
            <a:off x="2219522" y="1552608"/>
            <a:ext cx="7752956" cy="5174183"/>
          </a:xfrm>
          <a:prstGeom prst="rect">
            <a:avLst/>
          </a:prstGeom>
        </p:spPr>
      </p:pic>
    </p:spTree>
    <p:extLst>
      <p:ext uri="{BB962C8B-B14F-4D97-AF65-F5344CB8AC3E}">
        <p14:creationId xmlns:p14="http://schemas.microsoft.com/office/powerpoint/2010/main" val="14944164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t"/>
          <a:lstStyle/>
          <a:p>
            <a:r>
              <a:rPr lang="en-US"/>
              <a:t>Microsoft Dynamics SL Web Apps</a:t>
            </a:r>
          </a:p>
        </p:txBody>
      </p:sp>
      <p:sp>
        <p:nvSpPr>
          <p:cNvPr id="3" name="Text Placeholder 2"/>
          <p:cNvSpPr>
            <a:spLocks noGrp="1"/>
          </p:cNvSpPr>
          <p:nvPr>
            <p:ph type="body" sz="quarter" idx="10"/>
          </p:nvPr>
        </p:nvSpPr>
        <p:spPr/>
        <p:txBody>
          <a:bodyPr/>
          <a:lstStyle/>
          <a:p>
            <a:pPr marL="0" indent="0">
              <a:buNone/>
            </a:pPr>
            <a:endParaRPr lang="en-US"/>
          </a:p>
          <a:p>
            <a:pPr algn="ctr"/>
            <a:endParaRPr lang="en-US" sz="2745"/>
          </a:p>
          <a:p>
            <a:pPr algn="ctr"/>
            <a:endParaRPr lang="en-US" sz="1765"/>
          </a:p>
        </p:txBody>
      </p:sp>
      <p:sp>
        <p:nvSpPr>
          <p:cNvPr id="5" name="Rectangle 4"/>
          <p:cNvSpPr>
            <a:spLocks/>
          </p:cNvSpPr>
          <p:nvPr/>
        </p:nvSpPr>
        <p:spPr bwMode="auto">
          <a:xfrm>
            <a:off x="1113364" y="1308100"/>
            <a:ext cx="9773423" cy="1792850"/>
          </a:xfrm>
          <a:prstGeom prst="rect">
            <a:avLst/>
          </a:prstGeom>
          <a:solidFill>
            <a:srgbClr val="0070C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Hot Fixes </a:t>
            </a:r>
          </a:p>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&amp; </a:t>
            </a:r>
          </a:p>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New Features</a:t>
            </a:r>
          </a:p>
        </p:txBody>
      </p:sp>
      <p:sp>
        <p:nvSpPr>
          <p:cNvPr id="7" name="Rectangle 6"/>
          <p:cNvSpPr>
            <a:spLocks/>
          </p:cNvSpPr>
          <p:nvPr/>
        </p:nvSpPr>
        <p:spPr bwMode="auto">
          <a:xfrm>
            <a:off x="1106688" y="3282025"/>
            <a:ext cx="9802178" cy="2285883"/>
          </a:xfrm>
          <a:prstGeom prst="rect">
            <a:avLst/>
          </a:prstGeom>
          <a:solidFill>
            <a:srgbClr val="00206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Releasing approximately </a:t>
            </a:r>
          </a:p>
          <a:p>
            <a:pPr algn="ctr" defTabSz="913927" fontAlgn="base">
              <a:lnSpc>
                <a:spcPct val="90000"/>
              </a:lnSpc>
              <a:spcBef>
                <a:spcPct val="0"/>
              </a:spcBef>
              <a:spcAft>
                <a:spcPct val="0"/>
              </a:spcAft>
            </a:pPr>
            <a:r>
              <a:rPr lang="en-US" sz="3600" dirty="0">
                <a:gradFill>
                  <a:gsLst>
                    <a:gs pos="0">
                      <a:srgbClr val="FFFFFF"/>
                    </a:gs>
                    <a:gs pos="100000">
                      <a:srgbClr val="FFFFFF"/>
                    </a:gs>
                  </a:gsLst>
                  <a:lin ang="5400000" scaled="0"/>
                </a:gradFill>
                <a:ea typeface="Segoe UI" pitchFamily="34" charset="0"/>
                <a:cs typeface="Segoe UI" pitchFamily="34" charset="0"/>
              </a:rPr>
              <a:t>once a month</a:t>
            </a:r>
          </a:p>
        </p:txBody>
      </p:sp>
    </p:spTree>
    <p:extLst>
      <p:ext uri="{BB962C8B-B14F-4D97-AF65-F5344CB8AC3E}">
        <p14:creationId xmlns:p14="http://schemas.microsoft.com/office/powerpoint/2010/main" val="2780287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793C-3B14-4BEC-8625-93A9110B0A9C}"/>
              </a:ext>
            </a:extLst>
          </p:cNvPr>
          <p:cNvSpPr>
            <a:spLocks noGrp="1"/>
          </p:cNvSpPr>
          <p:nvPr>
            <p:ph type="title"/>
          </p:nvPr>
        </p:nvSpPr>
        <p:spPr>
          <a:prstGeom prst="rect">
            <a:avLst/>
          </a:prstGeom>
        </p:spPr>
        <p:txBody>
          <a:bodyPr/>
          <a:lstStyle/>
          <a:p>
            <a:r>
              <a:rPr lang="en-US"/>
              <a:t>Resource Planning Line Items</a:t>
            </a:r>
          </a:p>
        </p:txBody>
      </p:sp>
      <p:sp>
        <p:nvSpPr>
          <p:cNvPr id="3" name="Text Placeholder 2">
            <a:extLst>
              <a:ext uri="{FF2B5EF4-FFF2-40B4-BE49-F238E27FC236}">
                <a16:creationId xmlns:a16="http://schemas.microsoft.com/office/drawing/2014/main" id="{54433C78-0B03-4BDA-8CFA-7ACE1F40E483}"/>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0B2D235C-A251-4527-B45D-EFA99B0D1EE2}"/>
              </a:ext>
            </a:extLst>
          </p:cNvPr>
          <p:cNvPicPr>
            <a:picLocks noChangeAspect="1"/>
          </p:cNvPicPr>
          <p:nvPr/>
        </p:nvPicPr>
        <p:blipFill>
          <a:blip r:embed="rId3"/>
          <a:stretch>
            <a:fillRect/>
          </a:stretch>
        </p:blipFill>
        <p:spPr>
          <a:xfrm>
            <a:off x="830170" y="1619250"/>
            <a:ext cx="5249770" cy="3401720"/>
          </a:xfrm>
          <a:prstGeom prst="rect">
            <a:avLst/>
          </a:prstGeom>
        </p:spPr>
      </p:pic>
      <p:pic>
        <p:nvPicPr>
          <p:cNvPr id="5" name="Picture 4">
            <a:extLst>
              <a:ext uri="{FF2B5EF4-FFF2-40B4-BE49-F238E27FC236}">
                <a16:creationId xmlns:a16="http://schemas.microsoft.com/office/drawing/2014/main" id="{95DBF59D-06F0-40E9-B2BC-E829035FC205}"/>
              </a:ext>
            </a:extLst>
          </p:cNvPr>
          <p:cNvPicPr>
            <a:picLocks noChangeAspect="1"/>
          </p:cNvPicPr>
          <p:nvPr/>
        </p:nvPicPr>
        <p:blipFill>
          <a:blip r:embed="rId4"/>
          <a:stretch>
            <a:fillRect/>
          </a:stretch>
        </p:blipFill>
        <p:spPr>
          <a:xfrm>
            <a:off x="6079940" y="1619250"/>
            <a:ext cx="5249770" cy="3401720"/>
          </a:xfrm>
          <a:prstGeom prst="rect">
            <a:avLst/>
          </a:prstGeom>
        </p:spPr>
      </p:pic>
    </p:spTree>
    <p:extLst>
      <p:ext uri="{BB962C8B-B14F-4D97-AF65-F5344CB8AC3E}">
        <p14:creationId xmlns:p14="http://schemas.microsoft.com/office/powerpoint/2010/main" val="114875871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8C558-ED63-4FE0-A9ED-BCA8DDDA5474}"/>
              </a:ext>
            </a:extLst>
          </p:cNvPr>
          <p:cNvSpPr>
            <a:spLocks noGrp="1"/>
          </p:cNvSpPr>
          <p:nvPr>
            <p:ph type="title"/>
          </p:nvPr>
        </p:nvSpPr>
        <p:spPr>
          <a:prstGeom prst="rect">
            <a:avLst/>
          </a:prstGeom>
        </p:spPr>
        <p:txBody>
          <a:bodyPr/>
          <a:lstStyle/>
          <a:p>
            <a:r>
              <a:rPr lang="en-US"/>
              <a:t>Resource Assigned Current Grid Total </a:t>
            </a:r>
          </a:p>
        </p:txBody>
      </p:sp>
      <p:sp>
        <p:nvSpPr>
          <p:cNvPr id="3" name="Text Placeholder 2">
            <a:extLst>
              <a:ext uri="{FF2B5EF4-FFF2-40B4-BE49-F238E27FC236}">
                <a16:creationId xmlns:a16="http://schemas.microsoft.com/office/drawing/2014/main" id="{EF45BCF7-DA4D-42AD-AB03-6526B21DD4AB}"/>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8AD63CE0-929C-4C1A-BD2B-0FE841C6D86F}"/>
              </a:ext>
            </a:extLst>
          </p:cNvPr>
          <p:cNvPicPr>
            <a:picLocks noChangeAspect="1"/>
          </p:cNvPicPr>
          <p:nvPr/>
        </p:nvPicPr>
        <p:blipFill>
          <a:blip r:embed="rId3"/>
          <a:stretch>
            <a:fillRect/>
          </a:stretch>
        </p:blipFill>
        <p:spPr>
          <a:xfrm>
            <a:off x="838200" y="1287736"/>
            <a:ext cx="10515600" cy="1790901"/>
          </a:xfrm>
          <a:prstGeom prst="rect">
            <a:avLst/>
          </a:prstGeom>
        </p:spPr>
      </p:pic>
      <p:sp>
        <p:nvSpPr>
          <p:cNvPr id="5" name="Rectangle 4">
            <a:extLst>
              <a:ext uri="{FF2B5EF4-FFF2-40B4-BE49-F238E27FC236}">
                <a16:creationId xmlns:a16="http://schemas.microsoft.com/office/drawing/2014/main" id="{2CDE6872-2EB0-422A-BCD9-65293F7FA3A1}"/>
              </a:ext>
            </a:extLst>
          </p:cNvPr>
          <p:cNvSpPr/>
          <p:nvPr/>
        </p:nvSpPr>
        <p:spPr>
          <a:xfrm>
            <a:off x="489487" y="1613736"/>
            <a:ext cx="2830983" cy="5852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81770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9D64-EB57-42F3-8706-053F44B0B837}"/>
              </a:ext>
            </a:extLst>
          </p:cNvPr>
          <p:cNvSpPr>
            <a:spLocks noGrp="1"/>
          </p:cNvSpPr>
          <p:nvPr>
            <p:ph type="title"/>
          </p:nvPr>
        </p:nvSpPr>
        <p:spPr>
          <a:prstGeom prst="rect">
            <a:avLst/>
          </a:prstGeom>
        </p:spPr>
        <p:txBody>
          <a:bodyPr/>
          <a:lstStyle/>
          <a:p>
            <a:r>
              <a:rPr lang="en-US"/>
              <a:t>Copying Planned Hours to Actual</a:t>
            </a:r>
          </a:p>
        </p:txBody>
      </p:sp>
      <p:sp>
        <p:nvSpPr>
          <p:cNvPr id="3" name="Text Placeholder 2">
            <a:extLst>
              <a:ext uri="{FF2B5EF4-FFF2-40B4-BE49-F238E27FC236}">
                <a16:creationId xmlns:a16="http://schemas.microsoft.com/office/drawing/2014/main" id="{B685E191-266D-4B24-97DE-80E6B0D01316}"/>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D269B328-A015-457F-BDB1-9B0C8E79F3E0}"/>
              </a:ext>
            </a:extLst>
          </p:cNvPr>
          <p:cNvPicPr>
            <a:picLocks noChangeAspect="1"/>
          </p:cNvPicPr>
          <p:nvPr/>
        </p:nvPicPr>
        <p:blipFill>
          <a:blip r:embed="rId3"/>
          <a:stretch>
            <a:fillRect/>
          </a:stretch>
        </p:blipFill>
        <p:spPr>
          <a:xfrm>
            <a:off x="838200" y="2235403"/>
            <a:ext cx="10515600" cy="2576322"/>
          </a:xfrm>
          <a:prstGeom prst="rect">
            <a:avLst/>
          </a:prstGeom>
        </p:spPr>
      </p:pic>
    </p:spTree>
    <p:extLst>
      <p:ext uri="{BB962C8B-B14F-4D97-AF65-F5344CB8AC3E}">
        <p14:creationId xmlns:p14="http://schemas.microsoft.com/office/powerpoint/2010/main" val="775311800"/>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9D64-EB57-42F3-8706-053F44B0B837}"/>
              </a:ext>
            </a:extLst>
          </p:cNvPr>
          <p:cNvSpPr>
            <a:spLocks noGrp="1"/>
          </p:cNvSpPr>
          <p:nvPr>
            <p:ph type="title"/>
          </p:nvPr>
        </p:nvSpPr>
        <p:spPr>
          <a:prstGeom prst="rect">
            <a:avLst/>
          </a:prstGeom>
        </p:spPr>
        <p:txBody>
          <a:bodyPr/>
          <a:lstStyle/>
          <a:p>
            <a:r>
              <a:rPr lang="en-US"/>
              <a:t>Copying Planned Hours to Actual</a:t>
            </a:r>
          </a:p>
        </p:txBody>
      </p:sp>
      <p:sp>
        <p:nvSpPr>
          <p:cNvPr id="3" name="Text Placeholder 2">
            <a:extLst>
              <a:ext uri="{FF2B5EF4-FFF2-40B4-BE49-F238E27FC236}">
                <a16:creationId xmlns:a16="http://schemas.microsoft.com/office/drawing/2014/main" id="{B9647B9E-F2E2-411D-AC38-30798D1B8EE5}"/>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71509277-AC74-441A-8A2C-15174ED096BD}"/>
              </a:ext>
            </a:extLst>
          </p:cNvPr>
          <p:cNvPicPr>
            <a:picLocks noChangeAspect="1"/>
          </p:cNvPicPr>
          <p:nvPr/>
        </p:nvPicPr>
        <p:blipFill>
          <a:blip r:embed="rId3"/>
          <a:stretch>
            <a:fillRect/>
          </a:stretch>
        </p:blipFill>
        <p:spPr>
          <a:xfrm>
            <a:off x="1218280" y="1426500"/>
            <a:ext cx="10098314" cy="4385678"/>
          </a:xfrm>
          <a:prstGeom prst="rect">
            <a:avLst/>
          </a:prstGeom>
        </p:spPr>
      </p:pic>
      <p:sp>
        <p:nvSpPr>
          <p:cNvPr id="6" name="Rectangle 5">
            <a:extLst>
              <a:ext uri="{FF2B5EF4-FFF2-40B4-BE49-F238E27FC236}">
                <a16:creationId xmlns:a16="http://schemas.microsoft.com/office/drawing/2014/main" id="{3F9E0644-4A0E-442C-834B-EA6E4B957B95}"/>
              </a:ext>
            </a:extLst>
          </p:cNvPr>
          <p:cNvSpPr/>
          <p:nvPr/>
        </p:nvSpPr>
        <p:spPr>
          <a:xfrm>
            <a:off x="3636980" y="4197923"/>
            <a:ext cx="1170432" cy="3877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2593603-9298-4101-BD78-701BDE81EBF0}"/>
              </a:ext>
            </a:extLst>
          </p:cNvPr>
          <p:cNvSpPr/>
          <p:nvPr/>
        </p:nvSpPr>
        <p:spPr>
          <a:xfrm>
            <a:off x="1218280" y="3852407"/>
            <a:ext cx="2418700" cy="10787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912852"/>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4563-404E-4227-887D-45BC699FD7EF}"/>
              </a:ext>
            </a:extLst>
          </p:cNvPr>
          <p:cNvSpPr>
            <a:spLocks noGrp="1"/>
          </p:cNvSpPr>
          <p:nvPr>
            <p:ph type="title"/>
          </p:nvPr>
        </p:nvSpPr>
        <p:spPr>
          <a:prstGeom prst="rect">
            <a:avLst/>
          </a:prstGeom>
        </p:spPr>
        <p:txBody>
          <a:bodyPr/>
          <a:lstStyle/>
          <a:p>
            <a:r>
              <a:rPr lang="en-US"/>
              <a:t>Planned vs Actual Hours Inquiry</a:t>
            </a:r>
          </a:p>
        </p:txBody>
      </p:sp>
      <p:sp>
        <p:nvSpPr>
          <p:cNvPr id="3" name="Text Placeholder 2">
            <a:extLst>
              <a:ext uri="{FF2B5EF4-FFF2-40B4-BE49-F238E27FC236}">
                <a16:creationId xmlns:a16="http://schemas.microsoft.com/office/drawing/2014/main" id="{B65C209E-03E1-48EC-B991-093586536A6F}"/>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C1CB6C44-74C7-4647-BE6F-DCBA6A4E3AB6}"/>
              </a:ext>
            </a:extLst>
          </p:cNvPr>
          <p:cNvPicPr>
            <a:picLocks noChangeAspect="1"/>
          </p:cNvPicPr>
          <p:nvPr/>
        </p:nvPicPr>
        <p:blipFill>
          <a:blip r:embed="rId3"/>
          <a:stretch>
            <a:fillRect/>
          </a:stretch>
        </p:blipFill>
        <p:spPr>
          <a:xfrm>
            <a:off x="1678888" y="1619250"/>
            <a:ext cx="8834223" cy="4221713"/>
          </a:xfrm>
          <a:prstGeom prst="rect">
            <a:avLst/>
          </a:prstGeom>
        </p:spPr>
      </p:pic>
    </p:spTree>
    <p:extLst>
      <p:ext uri="{BB962C8B-B14F-4D97-AF65-F5344CB8AC3E}">
        <p14:creationId xmlns:p14="http://schemas.microsoft.com/office/powerpoint/2010/main" val="1644409509"/>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4563-404E-4227-887D-45BC699FD7EF}"/>
              </a:ext>
            </a:extLst>
          </p:cNvPr>
          <p:cNvSpPr>
            <a:spLocks noGrp="1"/>
          </p:cNvSpPr>
          <p:nvPr>
            <p:ph type="title"/>
          </p:nvPr>
        </p:nvSpPr>
        <p:spPr>
          <a:prstGeom prst="rect">
            <a:avLst/>
          </a:prstGeom>
        </p:spPr>
        <p:txBody>
          <a:bodyPr/>
          <a:lstStyle/>
          <a:p>
            <a:r>
              <a:rPr lang="en-US"/>
              <a:t>Planned vs Actual Hours Detail Inquiry</a:t>
            </a:r>
          </a:p>
        </p:txBody>
      </p:sp>
      <p:sp>
        <p:nvSpPr>
          <p:cNvPr id="3" name="Text Placeholder 2">
            <a:extLst>
              <a:ext uri="{FF2B5EF4-FFF2-40B4-BE49-F238E27FC236}">
                <a16:creationId xmlns:a16="http://schemas.microsoft.com/office/drawing/2014/main" id="{AEB1883D-D08D-4C6C-BF3E-95CB3E3F3F3D}"/>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77CB4DB2-390D-456E-9A25-BFBF6403B649}"/>
              </a:ext>
            </a:extLst>
          </p:cNvPr>
          <p:cNvPicPr>
            <a:picLocks noChangeAspect="1"/>
          </p:cNvPicPr>
          <p:nvPr/>
        </p:nvPicPr>
        <p:blipFill>
          <a:blip r:embed="rId3"/>
          <a:stretch>
            <a:fillRect/>
          </a:stretch>
        </p:blipFill>
        <p:spPr>
          <a:xfrm>
            <a:off x="1635966" y="1619251"/>
            <a:ext cx="9035921" cy="4271934"/>
          </a:xfrm>
          <a:prstGeom prst="rect">
            <a:avLst/>
          </a:prstGeom>
        </p:spPr>
      </p:pic>
    </p:spTree>
    <p:extLst>
      <p:ext uri="{BB962C8B-B14F-4D97-AF65-F5344CB8AC3E}">
        <p14:creationId xmlns:p14="http://schemas.microsoft.com/office/powerpoint/2010/main" val="86797052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sz="3921" dirty="0"/>
              <a:t>Project Analyst–Unbilled Summary-Billing Detail Inquiry</a:t>
            </a:r>
          </a:p>
        </p:txBody>
      </p:sp>
      <p:sp>
        <p:nvSpPr>
          <p:cNvPr id="2" name="Text Placeholder 1"/>
          <p:cNvSpPr>
            <a:spLocks noGrp="1"/>
          </p:cNvSpPr>
          <p:nvPr>
            <p:ph type="body" sz="quarter" idx="10"/>
          </p:nvPr>
        </p:nvSpPr>
        <p:spPr/>
        <p:txBody>
          <a:bodyPr/>
          <a:lstStyle/>
          <a:p>
            <a:r>
              <a:rPr lang="en-US"/>
              <a:t>Status displays full value, not just a letter</a:t>
            </a:r>
          </a:p>
        </p:txBody>
      </p:sp>
      <p:pic>
        <p:nvPicPr>
          <p:cNvPr id="4" name="Picture 3"/>
          <p:cNvPicPr>
            <a:picLocks noChangeAspect="1"/>
          </p:cNvPicPr>
          <p:nvPr/>
        </p:nvPicPr>
        <p:blipFill>
          <a:blip r:embed="rId3"/>
          <a:stretch>
            <a:fillRect/>
          </a:stretch>
        </p:blipFill>
        <p:spPr>
          <a:xfrm>
            <a:off x="1785393" y="2785075"/>
            <a:ext cx="8621213" cy="2311261"/>
          </a:xfrm>
          <a:prstGeom prst="rect">
            <a:avLst/>
          </a:prstGeom>
        </p:spPr>
      </p:pic>
    </p:spTree>
    <p:extLst>
      <p:ext uri="{BB962C8B-B14F-4D97-AF65-F5344CB8AC3E}">
        <p14:creationId xmlns:p14="http://schemas.microsoft.com/office/powerpoint/2010/main" val="2034823942"/>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Analyst – Project Net Profit</a:t>
            </a:r>
          </a:p>
        </p:txBody>
      </p:sp>
      <p:sp>
        <p:nvSpPr>
          <p:cNvPr id="5" name="Content Placeholder 4">
            <a:extLst>
              <a:ext uri="{FF2B5EF4-FFF2-40B4-BE49-F238E27FC236}">
                <a16:creationId xmlns:a16="http://schemas.microsoft.com/office/drawing/2014/main" id="{4CF428D4-B974-4F12-A8EE-D790139E20CB}"/>
              </a:ext>
            </a:extLst>
          </p:cNvPr>
          <p:cNvSpPr>
            <a:spLocks noGrp="1"/>
          </p:cNvSpPr>
          <p:nvPr>
            <p:ph type="body" sz="quarter" idx="10"/>
          </p:nvPr>
        </p:nvSpPr>
        <p:spPr/>
        <p:txBody>
          <a:bodyPr/>
          <a:lstStyle/>
          <a:p>
            <a:r>
              <a:rPr lang="en-US" dirty="0"/>
              <a:t>Account Category Sort order </a:t>
            </a:r>
          </a:p>
          <a:p>
            <a:endParaRPr lang="en-US" dirty="0"/>
          </a:p>
        </p:txBody>
      </p:sp>
      <p:pic>
        <p:nvPicPr>
          <p:cNvPr id="4" name="Picture 3"/>
          <p:cNvPicPr>
            <a:picLocks noChangeAspect="1"/>
          </p:cNvPicPr>
          <p:nvPr/>
        </p:nvPicPr>
        <p:blipFill>
          <a:blip r:embed="rId3"/>
          <a:stretch>
            <a:fillRect/>
          </a:stretch>
        </p:blipFill>
        <p:spPr>
          <a:xfrm>
            <a:off x="4045390" y="2157593"/>
            <a:ext cx="4101221" cy="3101764"/>
          </a:xfrm>
          <a:prstGeom prst="rect">
            <a:avLst/>
          </a:prstGeom>
        </p:spPr>
      </p:pic>
    </p:spTree>
    <p:extLst>
      <p:ext uri="{BB962C8B-B14F-4D97-AF65-F5344CB8AC3E}">
        <p14:creationId xmlns:p14="http://schemas.microsoft.com/office/powerpoint/2010/main" val="4150198364"/>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Analyst – Project Net Profit</a:t>
            </a:r>
          </a:p>
        </p:txBody>
      </p:sp>
      <p:sp>
        <p:nvSpPr>
          <p:cNvPr id="6" name="Content Placeholder 5">
            <a:extLst>
              <a:ext uri="{FF2B5EF4-FFF2-40B4-BE49-F238E27FC236}">
                <a16:creationId xmlns:a16="http://schemas.microsoft.com/office/drawing/2014/main" id="{8E4AA808-1A78-4E5A-94DD-C4AADAF84179}"/>
              </a:ext>
            </a:extLst>
          </p:cNvPr>
          <p:cNvSpPr>
            <a:spLocks noGrp="1"/>
          </p:cNvSpPr>
          <p:nvPr>
            <p:ph type="body" sz="quarter" idx="10"/>
          </p:nvPr>
        </p:nvSpPr>
        <p:spPr/>
        <p:txBody>
          <a:bodyPr/>
          <a:lstStyle/>
          <a:p>
            <a:r>
              <a:rPr lang="en-US" dirty="0"/>
              <a:t>New Remaining field</a:t>
            </a:r>
          </a:p>
          <a:p>
            <a:pPr lvl="1"/>
            <a:r>
              <a:rPr lang="en-US" dirty="0"/>
              <a:t>Variance - EAC minus the Original Budget.</a:t>
            </a:r>
          </a:p>
          <a:p>
            <a:r>
              <a:rPr lang="en-US" dirty="0"/>
              <a:t>New Remaining field – </a:t>
            </a:r>
          </a:p>
          <a:p>
            <a:pPr lvl="1"/>
            <a:r>
              <a:rPr lang="en-US" dirty="0"/>
              <a:t>Original Budget minus the Project to Date + Commitment.</a:t>
            </a:r>
          </a:p>
          <a:p>
            <a:endParaRPr lang="en-US" sz="3200" dirty="0"/>
          </a:p>
          <a:p>
            <a:endParaRPr lang="en-US" sz="3200" dirty="0"/>
          </a:p>
        </p:txBody>
      </p:sp>
      <p:pic>
        <p:nvPicPr>
          <p:cNvPr id="4" name="Picture 3"/>
          <p:cNvPicPr>
            <a:picLocks noChangeAspect="1"/>
          </p:cNvPicPr>
          <p:nvPr/>
        </p:nvPicPr>
        <p:blipFill>
          <a:blip r:embed="rId3"/>
          <a:stretch>
            <a:fillRect/>
          </a:stretch>
        </p:blipFill>
        <p:spPr>
          <a:xfrm>
            <a:off x="343941" y="4250723"/>
            <a:ext cx="11645657" cy="1126528"/>
          </a:xfrm>
          <a:prstGeom prst="rect">
            <a:avLst/>
          </a:prstGeom>
        </p:spPr>
      </p:pic>
      <p:sp>
        <p:nvSpPr>
          <p:cNvPr id="5" name="Rectangle 4"/>
          <p:cNvSpPr/>
          <p:nvPr/>
        </p:nvSpPr>
        <p:spPr bwMode="auto">
          <a:xfrm>
            <a:off x="11026337" y="4773637"/>
            <a:ext cx="896426" cy="747021"/>
          </a:xfrm>
          <a:prstGeom prst="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0623403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a:t>Quick Query – General Ledger</a:t>
            </a:r>
          </a:p>
        </p:txBody>
      </p:sp>
      <p:sp>
        <p:nvSpPr>
          <p:cNvPr id="2" name="Text Placeholder 1"/>
          <p:cNvSpPr>
            <a:spLocks noGrp="1"/>
          </p:cNvSpPr>
          <p:nvPr>
            <p:ph type="body" sz="quarter" idx="10"/>
          </p:nvPr>
        </p:nvSpPr>
        <p:spPr/>
        <p:txBody>
          <a:bodyPr/>
          <a:lstStyle/>
          <a:p>
            <a:r>
              <a:rPr lang="en-US"/>
              <a:t>Journal transaction quick query </a:t>
            </a:r>
          </a:p>
          <a:p>
            <a:r>
              <a:rPr lang="en-US"/>
              <a:t>Added: Period to Post </a:t>
            </a:r>
          </a:p>
          <a:p>
            <a:r>
              <a:rPr lang="en-US"/>
              <a:t>Removed: Period Entered</a:t>
            </a:r>
          </a:p>
        </p:txBody>
      </p:sp>
      <p:pic>
        <p:nvPicPr>
          <p:cNvPr id="4" name="Picture 3"/>
          <p:cNvPicPr>
            <a:picLocks noChangeAspect="1"/>
          </p:cNvPicPr>
          <p:nvPr/>
        </p:nvPicPr>
        <p:blipFill>
          <a:blip r:embed="rId3"/>
          <a:stretch>
            <a:fillRect/>
          </a:stretch>
        </p:blipFill>
        <p:spPr>
          <a:xfrm>
            <a:off x="1010015" y="3429001"/>
            <a:ext cx="10171972" cy="1434200"/>
          </a:xfrm>
          <a:prstGeom prst="rect">
            <a:avLst/>
          </a:prstGeom>
        </p:spPr>
      </p:pic>
    </p:spTree>
    <p:extLst>
      <p:ext uri="{BB962C8B-B14F-4D97-AF65-F5344CB8AC3E}">
        <p14:creationId xmlns:p14="http://schemas.microsoft.com/office/powerpoint/2010/main" val="20189910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312" dirty="0"/>
              <a:t>Microsoft Dynamics SL 2018 Web Apps</a:t>
            </a:r>
          </a:p>
        </p:txBody>
      </p:sp>
      <p:sp>
        <p:nvSpPr>
          <p:cNvPr id="7" name="Text Placeholder 6">
            <a:extLst>
              <a:ext uri="{FF2B5EF4-FFF2-40B4-BE49-F238E27FC236}">
                <a16:creationId xmlns:a16="http://schemas.microsoft.com/office/drawing/2014/main" id="{197904B1-C9B3-45FE-B294-3CB0A599179B}"/>
              </a:ext>
            </a:extLst>
          </p:cNvPr>
          <p:cNvSpPr>
            <a:spLocks noGrp="1"/>
          </p:cNvSpPr>
          <p:nvPr>
            <p:ph type="body" sz="quarter" idx="10"/>
          </p:nvPr>
        </p:nvSpPr>
        <p:spPr/>
        <p:txBody>
          <a:bodyPr/>
          <a:lstStyle/>
          <a:p>
            <a:endParaRPr lang="en-US" dirty="0"/>
          </a:p>
        </p:txBody>
      </p:sp>
      <p:sp>
        <p:nvSpPr>
          <p:cNvPr id="57" name="Rectangle 56"/>
          <p:cNvSpPr/>
          <p:nvPr/>
        </p:nvSpPr>
        <p:spPr bwMode="auto">
          <a:xfrm>
            <a:off x="9137877" y="1007961"/>
            <a:ext cx="2868153" cy="796723"/>
          </a:xfrm>
          <a:prstGeom prst="rect">
            <a:avLst/>
          </a:prstGeom>
          <a:solidFill>
            <a:srgbClr val="C0000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Reporting </a:t>
            </a:r>
            <a:endParaRPr lang="en-US" dirty="0"/>
          </a:p>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(Web SL reporting)</a:t>
            </a:r>
          </a:p>
        </p:txBody>
      </p:sp>
      <p:sp>
        <p:nvSpPr>
          <p:cNvPr id="58" name="Rectangle 57"/>
          <p:cNvSpPr/>
          <p:nvPr/>
        </p:nvSpPr>
        <p:spPr bwMode="auto">
          <a:xfrm>
            <a:off x="9145066" y="1932138"/>
            <a:ext cx="2868153" cy="897364"/>
          </a:xfrm>
          <a:prstGeom prst="rect">
            <a:avLst/>
          </a:prstGeom>
          <a:solidFill>
            <a:srgbClr val="C0000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Quick Query </a:t>
            </a:r>
            <a:endParaRPr lang="en-US" dirty="0"/>
          </a:p>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ad-hoc query</a:t>
            </a:r>
          </a:p>
        </p:txBody>
      </p:sp>
      <p:sp>
        <p:nvSpPr>
          <p:cNvPr id="60" name="Rectangle 59"/>
          <p:cNvSpPr/>
          <p:nvPr/>
        </p:nvSpPr>
        <p:spPr bwMode="auto">
          <a:xfrm>
            <a:off x="3227846" y="2926218"/>
            <a:ext cx="2868153" cy="962063"/>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Employee Position/Rate</a:t>
            </a:r>
            <a:endParaRPr lang="en-US"/>
          </a:p>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Maintenance</a:t>
            </a:r>
          </a:p>
        </p:txBody>
      </p:sp>
      <p:sp>
        <p:nvSpPr>
          <p:cNvPr id="62" name="Rectangle 61"/>
          <p:cNvSpPr/>
          <p:nvPr/>
        </p:nvSpPr>
        <p:spPr bwMode="auto">
          <a:xfrm>
            <a:off x="9145066" y="2925782"/>
            <a:ext cx="2868153" cy="962063"/>
          </a:xfrm>
          <a:prstGeom prst="rect">
            <a:avLst/>
          </a:prstGeom>
          <a:solidFill>
            <a:schemeClr val="tx2"/>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Item Request Entry &amp; Approval</a:t>
            </a:r>
            <a:endParaRPr lang="en-US" dirty="0"/>
          </a:p>
        </p:txBody>
      </p:sp>
      <p:sp>
        <p:nvSpPr>
          <p:cNvPr id="63" name="Rectangle 62"/>
          <p:cNvSpPr/>
          <p:nvPr/>
        </p:nvSpPr>
        <p:spPr bwMode="auto">
          <a:xfrm>
            <a:off x="3204012" y="3977774"/>
            <a:ext cx="2868153" cy="861421"/>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Project Analyst</a:t>
            </a:r>
            <a:endParaRPr lang="en-US"/>
          </a:p>
        </p:txBody>
      </p:sp>
      <p:sp>
        <p:nvSpPr>
          <p:cNvPr id="64" name="Rectangle 63"/>
          <p:cNvSpPr/>
          <p:nvPr/>
        </p:nvSpPr>
        <p:spPr bwMode="auto">
          <a:xfrm>
            <a:off x="9155192" y="3977772"/>
            <a:ext cx="2868153" cy="861421"/>
          </a:xfrm>
          <a:prstGeom prst="rect">
            <a:avLst/>
          </a:prstGeom>
          <a:solidFill>
            <a:schemeClr val="accent6"/>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Payroll &amp; Advanced Payroll Timecard Entry</a:t>
            </a:r>
            <a:endParaRPr lang="en-US" dirty="0"/>
          </a:p>
        </p:txBody>
      </p:sp>
      <p:sp>
        <p:nvSpPr>
          <p:cNvPr id="65" name="Rectangle 64"/>
          <p:cNvSpPr/>
          <p:nvPr/>
        </p:nvSpPr>
        <p:spPr bwMode="auto">
          <a:xfrm>
            <a:off x="3208326" y="1931793"/>
            <a:ext cx="2868153" cy="897364"/>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Employee and </a:t>
            </a:r>
            <a:br>
              <a:rPr lang="en-US" sz="1600" dirty="0">
                <a:ea typeface="+mn-lt"/>
                <a:cs typeface="+mn-lt"/>
              </a:rPr>
            </a:br>
            <a:r>
              <a:rPr lang="en-US" sz="1600" dirty="0">
                <a:gradFill>
                  <a:gsLst>
                    <a:gs pos="0">
                      <a:srgbClr val="FFFFFF"/>
                    </a:gs>
                    <a:gs pos="100000">
                      <a:srgbClr val="FFFFFF"/>
                    </a:gs>
                  </a:gsLst>
                  <a:lin ang="5400000" scaled="0"/>
                </a:gradFill>
                <a:ea typeface="Segoe UI" pitchFamily="34" charset="0"/>
                <a:cs typeface="Segoe UI" pitchFamily="34" charset="0"/>
              </a:rPr>
              <a:t>Resource Maintenance</a:t>
            </a:r>
            <a:endParaRPr lang="en-US" dirty="0"/>
          </a:p>
        </p:txBody>
      </p:sp>
      <p:sp>
        <p:nvSpPr>
          <p:cNvPr id="69" name="Rectangle 68"/>
          <p:cNvSpPr/>
          <p:nvPr/>
        </p:nvSpPr>
        <p:spPr bwMode="auto">
          <a:xfrm>
            <a:off x="3227847" y="1007962"/>
            <a:ext cx="2868153" cy="796723"/>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Project Maintenance</a:t>
            </a:r>
            <a:endParaRPr lang="en-US"/>
          </a:p>
        </p:txBody>
      </p:sp>
      <p:sp>
        <p:nvSpPr>
          <p:cNvPr id="15" name="Rectangle 14"/>
          <p:cNvSpPr/>
          <p:nvPr/>
        </p:nvSpPr>
        <p:spPr bwMode="auto">
          <a:xfrm>
            <a:off x="6179602" y="2926218"/>
            <a:ext cx="2868153" cy="962063"/>
          </a:xfrm>
          <a:prstGeom prst="rect">
            <a:avLst/>
          </a:prstGeom>
          <a:solidFill>
            <a:schemeClr val="accent2"/>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solidFill>
                  <a:schemeClr val="bg1"/>
                </a:solidFill>
                <a:ea typeface="Segoe UI" pitchFamily="34" charset="0"/>
                <a:cs typeface="Segoe UI" pitchFamily="34" charset="0"/>
              </a:rPr>
              <a:t>Vendor, Customer &amp; Payroll employee Maintenance</a:t>
            </a:r>
            <a:endParaRPr lang="en-US" dirty="0">
              <a:solidFill>
                <a:schemeClr val="bg1"/>
              </a:solidFill>
              <a:ea typeface="Segoe UI" pitchFamily="34" charset="0"/>
              <a:cs typeface="Segoe UI" pitchFamily="34" charset="0"/>
            </a:endParaRPr>
          </a:p>
        </p:txBody>
      </p:sp>
      <p:sp>
        <p:nvSpPr>
          <p:cNvPr id="16" name="Rectangle 15"/>
          <p:cNvSpPr/>
          <p:nvPr/>
        </p:nvSpPr>
        <p:spPr bwMode="auto">
          <a:xfrm>
            <a:off x="6179602" y="3977773"/>
            <a:ext cx="2868153" cy="861421"/>
          </a:xfrm>
          <a:prstGeom prst="rect">
            <a:avLst/>
          </a:prstGeom>
          <a:solidFill>
            <a:srgbClr val="C0000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Inventory Lookup</a:t>
            </a:r>
            <a:endParaRPr lang="en-US"/>
          </a:p>
        </p:txBody>
      </p:sp>
      <p:sp>
        <p:nvSpPr>
          <p:cNvPr id="17" name="Rectangle 16"/>
          <p:cNvSpPr/>
          <p:nvPr/>
        </p:nvSpPr>
        <p:spPr bwMode="auto">
          <a:xfrm>
            <a:off x="6179602" y="1932138"/>
            <a:ext cx="2868153" cy="897364"/>
          </a:xfrm>
          <a:prstGeom prst="rect">
            <a:avLst/>
          </a:prstGeom>
          <a:solidFill>
            <a:srgbClr val="00B0F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Resource Planning </a:t>
            </a:r>
            <a:endParaRPr lang="en-US" dirty="0"/>
          </a:p>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by Project &amp;</a:t>
            </a:r>
          </a:p>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by Resource</a:t>
            </a:r>
          </a:p>
        </p:txBody>
      </p:sp>
      <p:sp>
        <p:nvSpPr>
          <p:cNvPr id="18" name="Rectangle 17"/>
          <p:cNvSpPr/>
          <p:nvPr/>
        </p:nvSpPr>
        <p:spPr bwMode="auto">
          <a:xfrm>
            <a:off x="6170690" y="1007961"/>
            <a:ext cx="2868153" cy="796723"/>
          </a:xfrm>
          <a:prstGeom prst="rect">
            <a:avLst/>
          </a:prstGeom>
          <a:solidFill>
            <a:srgbClr val="00B0F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Employee Utilization Module</a:t>
            </a:r>
            <a:endParaRPr lang="en-US" dirty="0"/>
          </a:p>
        </p:txBody>
      </p:sp>
      <p:sp>
        <p:nvSpPr>
          <p:cNvPr id="19" name="Rectangle 18"/>
          <p:cNvSpPr/>
          <p:nvPr/>
        </p:nvSpPr>
        <p:spPr bwMode="auto">
          <a:xfrm>
            <a:off x="245965" y="2928834"/>
            <a:ext cx="2868153" cy="962063"/>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Project Expense Entry</a:t>
            </a:r>
            <a:endParaRPr lang="en-US" dirty="0"/>
          </a:p>
        </p:txBody>
      </p:sp>
      <p:sp>
        <p:nvSpPr>
          <p:cNvPr id="20" name="Rectangle 19"/>
          <p:cNvSpPr/>
          <p:nvPr/>
        </p:nvSpPr>
        <p:spPr bwMode="auto">
          <a:xfrm>
            <a:off x="245965" y="3977775"/>
            <a:ext cx="2868153" cy="861421"/>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Project Approvals &amp; Delegation: T&amp;E, Invoice, Budget</a:t>
            </a:r>
            <a:endParaRPr lang="en-US" dirty="0"/>
          </a:p>
        </p:txBody>
      </p:sp>
      <p:sp>
        <p:nvSpPr>
          <p:cNvPr id="21" name="Rectangle 20"/>
          <p:cNvSpPr/>
          <p:nvPr/>
        </p:nvSpPr>
        <p:spPr bwMode="auto">
          <a:xfrm>
            <a:off x="238777" y="1909240"/>
            <a:ext cx="2868153" cy="897364"/>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Project Timesheet Entry</a:t>
            </a:r>
            <a:endParaRPr lang="en-US" dirty="0"/>
          </a:p>
        </p:txBody>
      </p:sp>
      <p:sp>
        <p:nvSpPr>
          <p:cNvPr id="22" name="Rectangle 21"/>
          <p:cNvSpPr/>
          <p:nvPr/>
        </p:nvSpPr>
        <p:spPr bwMode="auto">
          <a:xfrm>
            <a:off x="247410" y="1007963"/>
            <a:ext cx="2868153" cy="796723"/>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Project Time Entry</a:t>
            </a:r>
            <a:endParaRPr lang="en-US"/>
          </a:p>
        </p:txBody>
      </p:sp>
      <p:sp>
        <p:nvSpPr>
          <p:cNvPr id="3" name="Rectangle 2">
            <a:extLst>
              <a:ext uri="{FF2B5EF4-FFF2-40B4-BE49-F238E27FC236}">
                <a16:creationId xmlns:a16="http://schemas.microsoft.com/office/drawing/2014/main" id="{8F1EE556-E80A-46E5-B134-C8E3C2DD0EF2}"/>
              </a:ext>
            </a:extLst>
          </p:cNvPr>
          <p:cNvSpPr/>
          <p:nvPr/>
        </p:nvSpPr>
        <p:spPr bwMode="auto">
          <a:xfrm>
            <a:off x="3183028" y="4943749"/>
            <a:ext cx="2868153" cy="775157"/>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Project Charge Entry</a:t>
            </a:r>
            <a:endParaRPr lang="en-US" sz="160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a:extLst>
              <a:ext uri="{FF2B5EF4-FFF2-40B4-BE49-F238E27FC236}">
                <a16:creationId xmlns:a16="http://schemas.microsoft.com/office/drawing/2014/main" id="{6EA8C1BF-7F77-409F-8F2A-3D387E7C5C5D}"/>
              </a:ext>
            </a:extLst>
          </p:cNvPr>
          <p:cNvSpPr/>
          <p:nvPr/>
        </p:nvSpPr>
        <p:spPr bwMode="auto">
          <a:xfrm>
            <a:off x="9155192" y="4940514"/>
            <a:ext cx="2868153" cy="775157"/>
          </a:xfrm>
          <a:prstGeom prst="rect">
            <a:avLst/>
          </a:prstGeom>
          <a:solidFill>
            <a:srgbClr val="C0000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External Links to Websites</a:t>
            </a:r>
            <a:endParaRPr lang="en-US"/>
          </a:p>
        </p:txBody>
      </p:sp>
      <p:sp>
        <p:nvSpPr>
          <p:cNvPr id="5" name="Rectangle 4">
            <a:extLst>
              <a:ext uri="{FF2B5EF4-FFF2-40B4-BE49-F238E27FC236}">
                <a16:creationId xmlns:a16="http://schemas.microsoft.com/office/drawing/2014/main" id="{CB353CC1-F281-4B69-A6B1-0CEEB18CEB36}"/>
              </a:ext>
            </a:extLst>
          </p:cNvPr>
          <p:cNvSpPr/>
          <p:nvPr/>
        </p:nvSpPr>
        <p:spPr bwMode="auto">
          <a:xfrm>
            <a:off x="6179602" y="4943749"/>
            <a:ext cx="2868153" cy="775157"/>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Project Change Order</a:t>
            </a:r>
            <a:endParaRPr lang="en-US" dirty="0"/>
          </a:p>
        </p:txBody>
      </p:sp>
      <p:sp>
        <p:nvSpPr>
          <p:cNvPr id="6" name="Rectangle 5">
            <a:extLst>
              <a:ext uri="{FF2B5EF4-FFF2-40B4-BE49-F238E27FC236}">
                <a16:creationId xmlns:a16="http://schemas.microsoft.com/office/drawing/2014/main" id="{E1B7E42A-7683-4647-B08A-D49A3FA39989}"/>
              </a:ext>
            </a:extLst>
          </p:cNvPr>
          <p:cNvSpPr/>
          <p:nvPr/>
        </p:nvSpPr>
        <p:spPr bwMode="auto">
          <a:xfrm>
            <a:off x="238777" y="4943750"/>
            <a:ext cx="2868153" cy="775157"/>
          </a:xfrm>
          <a:prstGeom prst="rect">
            <a:avLst/>
          </a:prstGeom>
          <a:solidFill>
            <a:srgbClr val="0070C0"/>
          </a:solidFill>
          <a:ln w="28575">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79251" tIns="143401" rIns="179251" bIns="143401" numCol="1" rtlCol="0" anchor="ctr" anchorCtr="0" compatLnSpc="1">
            <a:prstTxWarp prst="textNoShape">
              <a:avLst/>
            </a:prstTxWarp>
          </a:bodyPr>
          <a:lstStyle/>
          <a:p>
            <a:pPr algn="ctr" defTabSz="913487" fontAlgn="base">
              <a:lnSpc>
                <a:spcPct val="90000"/>
              </a:lnSpc>
              <a:spcBef>
                <a:spcPct val="0"/>
              </a:spcBef>
              <a:spcAft>
                <a:spcPct val="0"/>
              </a:spcAft>
            </a:pPr>
            <a:r>
              <a:rPr lang="en-US" sz="1600">
                <a:gradFill>
                  <a:gsLst>
                    <a:gs pos="0">
                      <a:srgbClr val="FFFFFF"/>
                    </a:gs>
                    <a:gs pos="100000">
                      <a:srgbClr val="FFFFFF"/>
                    </a:gs>
                  </a:gsLst>
                  <a:lin ang="5400000" scaled="0"/>
                </a:gradFill>
                <a:ea typeface="Segoe UI" pitchFamily="34" charset="0"/>
                <a:cs typeface="Segoe UI" pitchFamily="34" charset="0"/>
              </a:rPr>
              <a:t>Timecard Status</a:t>
            </a:r>
            <a:endParaRPr lang="en-US"/>
          </a:p>
        </p:txBody>
      </p:sp>
    </p:spTree>
    <p:extLst>
      <p:ext uri="{BB962C8B-B14F-4D97-AF65-F5344CB8AC3E}">
        <p14:creationId xmlns:p14="http://schemas.microsoft.com/office/powerpoint/2010/main" val="2040950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0" grpId="0" animBg="1"/>
      <p:bldP spid="62" grpId="0" animBg="1"/>
      <p:bldP spid="63" grpId="0" animBg="1"/>
      <p:bldP spid="64" grpId="0" animBg="1"/>
      <p:bldP spid="65" grpId="0" animBg="1"/>
      <p:bldP spid="69" grpId="0" animBg="1"/>
      <p:bldP spid="15" grpId="0" animBg="1"/>
      <p:bldP spid="16" grpId="0" animBg="1"/>
      <p:bldP spid="17" grpId="0" animBg="1"/>
      <p:bldP spid="18" grpId="0" animBg="1"/>
      <p:bldP spid="19" grpId="0" animBg="1"/>
      <p:bldP spid="20" grpId="0" animBg="1"/>
      <p:bldP spid="21" grpId="0" animBg="1"/>
      <p:bldP spid="22" grpId="0" animBg="1"/>
      <p:bldP spid="3" grpId="0" animBg="1"/>
      <p:bldP spid="4" grpId="0" animBg="1"/>
      <p:bldP spid="5"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Communicator</a:t>
            </a:r>
          </a:p>
        </p:txBody>
      </p:sp>
      <p:sp>
        <p:nvSpPr>
          <p:cNvPr id="2" name="Text Placeholder 1"/>
          <p:cNvSpPr>
            <a:spLocks noGrp="1"/>
          </p:cNvSpPr>
          <p:nvPr>
            <p:ph type="body" sz="quarter" idx="10"/>
          </p:nvPr>
        </p:nvSpPr>
        <p:spPr/>
        <p:txBody>
          <a:bodyPr/>
          <a:lstStyle/>
          <a:p>
            <a:r>
              <a:rPr lang="en-US"/>
              <a:t>Message sort order by created date</a:t>
            </a:r>
          </a:p>
          <a:p>
            <a:r>
              <a:rPr lang="en-US"/>
              <a:t>Most recent message at the top</a:t>
            </a:r>
          </a:p>
        </p:txBody>
      </p:sp>
      <p:pic>
        <p:nvPicPr>
          <p:cNvPr id="4" name="Picture 3"/>
          <p:cNvPicPr>
            <a:picLocks noChangeAspect="1"/>
          </p:cNvPicPr>
          <p:nvPr/>
        </p:nvPicPr>
        <p:blipFill>
          <a:blip r:embed="rId3"/>
          <a:stretch>
            <a:fillRect/>
          </a:stretch>
        </p:blipFill>
        <p:spPr>
          <a:xfrm>
            <a:off x="321404" y="2812102"/>
            <a:ext cx="11549192" cy="2972208"/>
          </a:xfrm>
          <a:prstGeom prst="rect">
            <a:avLst/>
          </a:prstGeom>
        </p:spPr>
      </p:pic>
    </p:spTree>
    <p:extLst>
      <p:ext uri="{BB962C8B-B14F-4D97-AF65-F5344CB8AC3E}">
        <p14:creationId xmlns:p14="http://schemas.microsoft.com/office/powerpoint/2010/main" val="766802106"/>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CBE0-E886-4C2D-9546-40A27E2388FD}"/>
              </a:ext>
            </a:extLst>
          </p:cNvPr>
          <p:cNvSpPr>
            <a:spLocks noGrp="1"/>
          </p:cNvSpPr>
          <p:nvPr>
            <p:ph type="title"/>
          </p:nvPr>
        </p:nvSpPr>
        <p:spPr>
          <a:prstGeom prst="rect">
            <a:avLst/>
          </a:prstGeom>
        </p:spPr>
        <p:txBody>
          <a:bodyPr/>
          <a:lstStyle/>
          <a:p>
            <a:r>
              <a:rPr lang="en-US"/>
              <a:t>Administration Label change</a:t>
            </a:r>
          </a:p>
        </p:txBody>
      </p:sp>
      <p:sp>
        <p:nvSpPr>
          <p:cNvPr id="3" name="Content Placeholder 2">
            <a:extLst>
              <a:ext uri="{FF2B5EF4-FFF2-40B4-BE49-F238E27FC236}">
                <a16:creationId xmlns:a16="http://schemas.microsoft.com/office/drawing/2014/main" id="{946624F7-AA57-4584-ACE6-CDF6DE6B0980}"/>
              </a:ext>
            </a:extLst>
          </p:cNvPr>
          <p:cNvSpPr>
            <a:spLocks noGrp="1"/>
          </p:cNvSpPr>
          <p:nvPr>
            <p:ph type="body" sz="quarter" idx="10"/>
          </p:nvPr>
        </p:nvSpPr>
        <p:spPr/>
        <p:txBody>
          <a:bodyPr/>
          <a:lstStyle/>
          <a:p>
            <a:r>
              <a:rPr lang="en-US"/>
              <a:t>Label: Screen/Report/Query </a:t>
            </a:r>
          </a:p>
          <a:p>
            <a:r>
              <a:rPr lang="en-US"/>
              <a:t>Note: Previously listed screen only</a:t>
            </a:r>
          </a:p>
        </p:txBody>
      </p:sp>
      <p:pic>
        <p:nvPicPr>
          <p:cNvPr id="4" name="Picture 3">
            <a:extLst>
              <a:ext uri="{FF2B5EF4-FFF2-40B4-BE49-F238E27FC236}">
                <a16:creationId xmlns:a16="http://schemas.microsoft.com/office/drawing/2014/main" id="{F22108F4-9874-4914-8726-869ED2516EC8}"/>
              </a:ext>
            </a:extLst>
          </p:cNvPr>
          <p:cNvPicPr>
            <a:picLocks noChangeAspect="1"/>
          </p:cNvPicPr>
          <p:nvPr/>
        </p:nvPicPr>
        <p:blipFill>
          <a:blip r:embed="rId3"/>
          <a:stretch>
            <a:fillRect/>
          </a:stretch>
        </p:blipFill>
        <p:spPr>
          <a:xfrm>
            <a:off x="2200275" y="2851021"/>
            <a:ext cx="7791450" cy="2838450"/>
          </a:xfrm>
          <a:prstGeom prst="rect">
            <a:avLst/>
          </a:prstGeom>
        </p:spPr>
      </p:pic>
    </p:spTree>
    <p:extLst>
      <p:ext uri="{BB962C8B-B14F-4D97-AF65-F5344CB8AC3E}">
        <p14:creationId xmlns:p14="http://schemas.microsoft.com/office/powerpoint/2010/main" val="1922798669"/>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7247-2781-46D7-9E93-FE7063DAF25F}"/>
              </a:ext>
            </a:extLst>
          </p:cNvPr>
          <p:cNvSpPr>
            <a:spLocks noGrp="1"/>
          </p:cNvSpPr>
          <p:nvPr>
            <p:ph type="title"/>
          </p:nvPr>
        </p:nvSpPr>
        <p:spPr>
          <a:prstGeom prst="rect">
            <a:avLst/>
          </a:prstGeom>
        </p:spPr>
        <p:txBody>
          <a:bodyPr/>
          <a:lstStyle/>
          <a:p>
            <a:r>
              <a:rPr lang="en-US"/>
              <a:t>Required Field</a:t>
            </a:r>
          </a:p>
        </p:txBody>
      </p:sp>
      <p:sp>
        <p:nvSpPr>
          <p:cNvPr id="3" name="Content Placeholder 2">
            <a:extLst>
              <a:ext uri="{FF2B5EF4-FFF2-40B4-BE49-F238E27FC236}">
                <a16:creationId xmlns:a16="http://schemas.microsoft.com/office/drawing/2014/main" id="{D9D3AC3A-4CBB-4CAA-8411-DBF6D8BD436A}"/>
              </a:ext>
            </a:extLst>
          </p:cNvPr>
          <p:cNvSpPr>
            <a:spLocks noGrp="1"/>
          </p:cNvSpPr>
          <p:nvPr>
            <p:ph type="body" sz="quarter" idx="10"/>
          </p:nvPr>
        </p:nvSpPr>
        <p:spPr/>
        <p:txBody>
          <a:bodyPr/>
          <a:lstStyle/>
          <a:p>
            <a:r>
              <a:rPr lang="en-US"/>
              <a:t>Default Color is Red</a:t>
            </a:r>
          </a:p>
          <a:p>
            <a:r>
              <a:rPr lang="en-US"/>
              <a:t>The Font is Bold</a:t>
            </a:r>
          </a:p>
          <a:p>
            <a:r>
              <a:rPr lang="en-US"/>
              <a:t>Setting to change color in Web Config</a:t>
            </a:r>
          </a:p>
        </p:txBody>
      </p:sp>
      <p:pic>
        <p:nvPicPr>
          <p:cNvPr id="4" name="Picture 3">
            <a:extLst>
              <a:ext uri="{FF2B5EF4-FFF2-40B4-BE49-F238E27FC236}">
                <a16:creationId xmlns:a16="http://schemas.microsoft.com/office/drawing/2014/main" id="{8FBDACF9-C54E-4CF8-A58F-DF5D92BF91C5}"/>
              </a:ext>
            </a:extLst>
          </p:cNvPr>
          <p:cNvPicPr>
            <a:picLocks noChangeAspect="1"/>
          </p:cNvPicPr>
          <p:nvPr/>
        </p:nvPicPr>
        <p:blipFill>
          <a:blip r:embed="rId3"/>
          <a:stretch>
            <a:fillRect/>
          </a:stretch>
        </p:blipFill>
        <p:spPr>
          <a:xfrm>
            <a:off x="7136967" y="1761019"/>
            <a:ext cx="3425429" cy="1135800"/>
          </a:xfrm>
          <a:prstGeom prst="rect">
            <a:avLst/>
          </a:prstGeom>
        </p:spPr>
      </p:pic>
    </p:spTree>
    <p:extLst>
      <p:ext uri="{BB962C8B-B14F-4D97-AF65-F5344CB8AC3E}">
        <p14:creationId xmlns:p14="http://schemas.microsoft.com/office/powerpoint/2010/main" val="88276583"/>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35C8-D30D-47AB-84FF-C712B3FC984B}"/>
              </a:ext>
            </a:extLst>
          </p:cNvPr>
          <p:cNvSpPr>
            <a:spLocks noGrp="1"/>
          </p:cNvSpPr>
          <p:nvPr>
            <p:ph type="title"/>
          </p:nvPr>
        </p:nvSpPr>
        <p:spPr/>
        <p:txBody>
          <a:bodyPr/>
          <a:lstStyle/>
          <a:p>
            <a:r>
              <a:rPr lang="en-US" dirty="0"/>
              <a:t>New Web Apps</a:t>
            </a:r>
          </a:p>
        </p:txBody>
      </p:sp>
      <p:sp>
        <p:nvSpPr>
          <p:cNvPr id="3" name="Text Placeholder 2">
            <a:extLst>
              <a:ext uri="{FF2B5EF4-FFF2-40B4-BE49-F238E27FC236}">
                <a16:creationId xmlns:a16="http://schemas.microsoft.com/office/drawing/2014/main" id="{9E13CF42-B99C-4A63-91AA-E04C129FF479}"/>
              </a:ext>
            </a:extLst>
          </p:cNvPr>
          <p:cNvSpPr>
            <a:spLocks noGrp="1"/>
          </p:cNvSpPr>
          <p:nvPr>
            <p:ph type="body" sz="quarter" idx="4294967295"/>
          </p:nvPr>
        </p:nvSpPr>
        <p:spPr>
          <a:xfrm>
            <a:off x="538163" y="1187450"/>
            <a:ext cx="11653837" cy="673100"/>
          </a:xfrm>
        </p:spPr>
        <p:txBody>
          <a:bodyPr/>
          <a:lstStyle/>
          <a:p>
            <a:pPr marL="0" indent="0">
              <a:buNone/>
            </a:pPr>
            <a:r>
              <a:rPr lang="en-US" dirty="0"/>
              <a:t> </a:t>
            </a:r>
          </a:p>
        </p:txBody>
      </p:sp>
    </p:spTree>
    <p:extLst>
      <p:ext uri="{BB962C8B-B14F-4D97-AF65-F5344CB8AC3E}">
        <p14:creationId xmlns:p14="http://schemas.microsoft.com/office/powerpoint/2010/main" val="2721850598"/>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Customer Maintenance</a:t>
            </a:r>
          </a:p>
        </p:txBody>
      </p:sp>
      <p:sp>
        <p:nvSpPr>
          <p:cNvPr id="2" name="Text Placeholder 1">
            <a:extLst>
              <a:ext uri="{FF2B5EF4-FFF2-40B4-BE49-F238E27FC236}">
                <a16:creationId xmlns:a16="http://schemas.microsoft.com/office/drawing/2014/main" id="{DF4570EB-5148-4981-80C7-89CD0E3CA85D}"/>
              </a:ext>
            </a:extLst>
          </p:cNvPr>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2045166" y="1098988"/>
            <a:ext cx="8101668" cy="4889286"/>
          </a:xfrm>
          <a:prstGeom prst="rect">
            <a:avLst/>
          </a:prstGeom>
        </p:spPr>
      </p:pic>
    </p:spTree>
    <p:extLst>
      <p:ext uri="{BB962C8B-B14F-4D97-AF65-F5344CB8AC3E}">
        <p14:creationId xmlns:p14="http://schemas.microsoft.com/office/powerpoint/2010/main" val="26896503"/>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Vendor Maintenance</a:t>
            </a:r>
          </a:p>
        </p:txBody>
      </p:sp>
      <p:sp>
        <p:nvSpPr>
          <p:cNvPr id="2" name="Text Placeholder 1">
            <a:extLst>
              <a:ext uri="{FF2B5EF4-FFF2-40B4-BE49-F238E27FC236}">
                <a16:creationId xmlns:a16="http://schemas.microsoft.com/office/drawing/2014/main" id="{A510EDC2-FDCC-4AA5-9921-AC47B839B764}"/>
              </a:ext>
            </a:extLst>
          </p:cNvPr>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1591927" y="1619250"/>
            <a:ext cx="9008146" cy="2837125"/>
          </a:xfrm>
          <a:prstGeom prst="rect">
            <a:avLst/>
          </a:prstGeom>
        </p:spPr>
      </p:pic>
    </p:spTree>
    <p:extLst>
      <p:ext uri="{BB962C8B-B14F-4D97-AF65-F5344CB8AC3E}">
        <p14:creationId xmlns:p14="http://schemas.microsoft.com/office/powerpoint/2010/main" val="2769230612"/>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a:t>Employee Maintenance</a:t>
            </a:r>
          </a:p>
        </p:txBody>
      </p:sp>
      <p:sp>
        <p:nvSpPr>
          <p:cNvPr id="2" name="Text Placeholder 1">
            <a:extLst>
              <a:ext uri="{FF2B5EF4-FFF2-40B4-BE49-F238E27FC236}">
                <a16:creationId xmlns:a16="http://schemas.microsoft.com/office/drawing/2014/main" id="{72C3179D-77A8-4B5F-BCD5-3C047E90D299}"/>
              </a:ext>
            </a:extLst>
          </p:cNvPr>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3"/>
          <a:stretch>
            <a:fillRect/>
          </a:stretch>
        </p:blipFill>
        <p:spPr>
          <a:xfrm>
            <a:off x="1536855" y="1619250"/>
            <a:ext cx="9118289" cy="4204107"/>
          </a:xfrm>
          <a:prstGeom prst="rect">
            <a:avLst/>
          </a:prstGeom>
        </p:spPr>
      </p:pic>
    </p:spTree>
    <p:extLst>
      <p:ext uri="{BB962C8B-B14F-4D97-AF65-F5344CB8AC3E}">
        <p14:creationId xmlns:p14="http://schemas.microsoft.com/office/powerpoint/2010/main" val="2673984923"/>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A413-692B-4A8B-BE83-05928E9E6276}"/>
              </a:ext>
            </a:extLst>
          </p:cNvPr>
          <p:cNvSpPr>
            <a:spLocks noGrp="1"/>
          </p:cNvSpPr>
          <p:nvPr>
            <p:ph type="title"/>
          </p:nvPr>
        </p:nvSpPr>
        <p:spPr/>
        <p:txBody>
          <a:bodyPr anchor="t"/>
          <a:lstStyle/>
          <a:p>
            <a:r>
              <a:rPr lang="en-US"/>
              <a:t>External Links</a:t>
            </a:r>
          </a:p>
        </p:txBody>
      </p:sp>
      <p:sp>
        <p:nvSpPr>
          <p:cNvPr id="3" name="Content Placeholder 2">
            <a:extLst>
              <a:ext uri="{FF2B5EF4-FFF2-40B4-BE49-F238E27FC236}">
                <a16:creationId xmlns:a16="http://schemas.microsoft.com/office/drawing/2014/main" id="{6ADE1343-3CFD-4CA2-A380-03B39BF6FF83}"/>
              </a:ext>
            </a:extLst>
          </p:cNvPr>
          <p:cNvSpPr>
            <a:spLocks noGrp="1"/>
          </p:cNvSpPr>
          <p:nvPr>
            <p:ph type="body" sz="quarter" idx="10"/>
          </p:nvPr>
        </p:nvSpPr>
        <p:spPr/>
        <p:txBody>
          <a:bodyPr anchor="t"/>
          <a:lstStyle/>
          <a:p>
            <a:r>
              <a:rPr lang="en-US">
                <a:cs typeface="Segoe UI"/>
              </a:rPr>
              <a:t>Links</a:t>
            </a:r>
            <a:endParaRPr lang="en-US" err="1"/>
          </a:p>
        </p:txBody>
      </p:sp>
      <p:pic>
        <p:nvPicPr>
          <p:cNvPr id="4" name="Picture 4" descr="A screenshot of a cell phone&#10;&#10;Description generated with very high confidence">
            <a:extLst>
              <a:ext uri="{FF2B5EF4-FFF2-40B4-BE49-F238E27FC236}">
                <a16:creationId xmlns:a16="http://schemas.microsoft.com/office/drawing/2014/main" id="{17598697-3721-4C9F-BEE8-CE909DB1F196}"/>
              </a:ext>
            </a:extLst>
          </p:cNvPr>
          <p:cNvPicPr>
            <a:picLocks noChangeAspect="1"/>
          </p:cNvPicPr>
          <p:nvPr/>
        </p:nvPicPr>
        <p:blipFill>
          <a:blip r:embed="rId2"/>
          <a:stretch>
            <a:fillRect/>
          </a:stretch>
        </p:blipFill>
        <p:spPr>
          <a:xfrm>
            <a:off x="2467155" y="1574458"/>
            <a:ext cx="7200180" cy="4729876"/>
          </a:xfrm>
          <a:prstGeom prst="rect">
            <a:avLst/>
          </a:prstGeom>
        </p:spPr>
      </p:pic>
    </p:spTree>
    <p:extLst>
      <p:ext uri="{BB962C8B-B14F-4D97-AF65-F5344CB8AC3E}">
        <p14:creationId xmlns:p14="http://schemas.microsoft.com/office/powerpoint/2010/main" val="4244975740"/>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A413-692B-4A8B-BE83-05928E9E6276}"/>
              </a:ext>
            </a:extLst>
          </p:cNvPr>
          <p:cNvSpPr>
            <a:spLocks noGrp="1"/>
          </p:cNvSpPr>
          <p:nvPr>
            <p:ph type="title"/>
          </p:nvPr>
        </p:nvSpPr>
        <p:spPr/>
        <p:txBody>
          <a:bodyPr anchor="t"/>
          <a:lstStyle/>
          <a:p>
            <a:r>
              <a:rPr lang="en-US"/>
              <a:t>External Links</a:t>
            </a:r>
          </a:p>
        </p:txBody>
      </p:sp>
      <p:sp>
        <p:nvSpPr>
          <p:cNvPr id="3" name="Content Placeholder 2">
            <a:extLst>
              <a:ext uri="{FF2B5EF4-FFF2-40B4-BE49-F238E27FC236}">
                <a16:creationId xmlns:a16="http://schemas.microsoft.com/office/drawing/2014/main" id="{6ADE1343-3CFD-4CA2-A380-03B39BF6FF83}"/>
              </a:ext>
            </a:extLst>
          </p:cNvPr>
          <p:cNvSpPr>
            <a:spLocks noGrp="1"/>
          </p:cNvSpPr>
          <p:nvPr>
            <p:ph type="body" sz="quarter" idx="10"/>
          </p:nvPr>
        </p:nvSpPr>
        <p:spPr/>
        <p:txBody>
          <a:bodyPr anchor="t"/>
          <a:lstStyle/>
          <a:p>
            <a:r>
              <a:rPr lang="en-US">
                <a:cs typeface="Segoe UI"/>
              </a:rPr>
              <a:t>Links</a:t>
            </a:r>
            <a:endParaRPr lang="en-US" err="1"/>
          </a:p>
        </p:txBody>
      </p:sp>
      <p:pic>
        <p:nvPicPr>
          <p:cNvPr id="5" name="Picture 5" descr="A screenshot of a cell phone&#10;&#10;Description generated with high confidence">
            <a:extLst>
              <a:ext uri="{FF2B5EF4-FFF2-40B4-BE49-F238E27FC236}">
                <a16:creationId xmlns:a16="http://schemas.microsoft.com/office/drawing/2014/main" id="{383F36FC-F125-40D1-82BD-0C823EC4D8E8}"/>
              </a:ext>
            </a:extLst>
          </p:cNvPr>
          <p:cNvPicPr>
            <a:picLocks noChangeAspect="1"/>
          </p:cNvPicPr>
          <p:nvPr/>
        </p:nvPicPr>
        <p:blipFill>
          <a:blip r:embed="rId2"/>
          <a:stretch>
            <a:fillRect/>
          </a:stretch>
        </p:blipFill>
        <p:spPr>
          <a:xfrm>
            <a:off x="2398863" y="2115105"/>
            <a:ext cx="7394274" cy="2627790"/>
          </a:xfrm>
          <a:prstGeom prst="rect">
            <a:avLst/>
          </a:prstGeom>
        </p:spPr>
      </p:pic>
    </p:spTree>
    <p:extLst>
      <p:ext uri="{BB962C8B-B14F-4D97-AF65-F5344CB8AC3E}">
        <p14:creationId xmlns:p14="http://schemas.microsoft.com/office/powerpoint/2010/main" val="3630865214"/>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1AEC3-6A87-43BA-B207-8670AF042A39}"/>
              </a:ext>
            </a:extLst>
          </p:cNvPr>
          <p:cNvSpPr>
            <a:spLocks noGrp="1"/>
          </p:cNvSpPr>
          <p:nvPr>
            <p:ph type="title"/>
          </p:nvPr>
        </p:nvSpPr>
        <p:spPr>
          <a:xfrm>
            <a:off x="269239" y="2084172"/>
            <a:ext cx="11653523" cy="1162178"/>
          </a:xfrm>
        </p:spPr>
        <p:txBody>
          <a:bodyPr/>
          <a:lstStyle/>
          <a:p>
            <a:r>
              <a:rPr lang="en-US" dirty="0">
                <a:cs typeface="Segoe UI Semibold"/>
              </a:rPr>
              <a:t>Web Apps 2018</a:t>
            </a:r>
            <a:endParaRPr lang="en-US" dirty="0"/>
          </a:p>
        </p:txBody>
      </p:sp>
    </p:spTree>
    <p:extLst>
      <p:ext uri="{BB962C8B-B14F-4D97-AF65-F5344CB8AC3E}">
        <p14:creationId xmlns:p14="http://schemas.microsoft.com/office/powerpoint/2010/main" val="20162891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006BAE-B284-4114-99CD-8C8BCCDDCC21}"/>
              </a:ext>
            </a:extLst>
          </p:cNvPr>
          <p:cNvSpPr txBox="1"/>
          <p:nvPr/>
        </p:nvSpPr>
        <p:spPr>
          <a:xfrm>
            <a:off x="46049" y="2953708"/>
            <a:ext cx="12145951" cy="1446550"/>
          </a:xfrm>
          <a:prstGeom prst="rect">
            <a:avLst/>
          </a:prstGeom>
          <a:noFill/>
        </p:spPr>
        <p:txBody>
          <a:bodyPr wrap="square" rtlCol="0">
            <a:spAutoFit/>
          </a:bodyPr>
          <a:lstStyle/>
          <a:p>
            <a:pPr algn="ctr"/>
            <a:r>
              <a:rPr lang="en-US" sz="8800" dirty="0">
                <a:solidFill>
                  <a:schemeClr val="bg1"/>
                </a:solidFill>
              </a:rPr>
              <a:t>Enhancements</a:t>
            </a:r>
          </a:p>
        </p:txBody>
      </p:sp>
    </p:spTree>
    <p:extLst>
      <p:ext uri="{BB962C8B-B14F-4D97-AF65-F5344CB8AC3E}">
        <p14:creationId xmlns:p14="http://schemas.microsoft.com/office/powerpoint/2010/main" val="30967919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040-9057-459A-8320-9957037749E7}"/>
              </a:ext>
            </a:extLst>
          </p:cNvPr>
          <p:cNvSpPr>
            <a:spLocks noGrp="1"/>
          </p:cNvSpPr>
          <p:nvPr>
            <p:ph type="title"/>
          </p:nvPr>
        </p:nvSpPr>
        <p:spPr/>
        <p:txBody>
          <a:bodyPr anchor="t"/>
          <a:lstStyle/>
          <a:p>
            <a:r>
              <a:rPr lang="en-US"/>
              <a:t>New Login Screen</a:t>
            </a:r>
          </a:p>
        </p:txBody>
      </p:sp>
      <p:sp>
        <p:nvSpPr>
          <p:cNvPr id="3" name="Content Placeholder 2">
            <a:extLst>
              <a:ext uri="{FF2B5EF4-FFF2-40B4-BE49-F238E27FC236}">
                <a16:creationId xmlns:a16="http://schemas.microsoft.com/office/drawing/2014/main" id="{80D548FD-8874-4F5A-B98E-B0F6A621913B}"/>
              </a:ext>
            </a:extLst>
          </p:cNvPr>
          <p:cNvSpPr>
            <a:spLocks noGrp="1"/>
          </p:cNvSpPr>
          <p:nvPr>
            <p:ph type="body" sz="quarter" idx="10"/>
          </p:nvPr>
        </p:nvSpPr>
        <p:spPr/>
        <p:txBody>
          <a:bodyPr anchor="t"/>
          <a:lstStyle/>
          <a:p>
            <a:r>
              <a:rPr lang="en-US">
                <a:cs typeface="Segoe UI"/>
              </a:rPr>
              <a:t>t</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9E1EF55F-C80D-44A0-8DC2-D72F60863AAC}"/>
              </a:ext>
            </a:extLst>
          </p:cNvPr>
          <p:cNvPicPr>
            <a:picLocks noChangeAspect="1"/>
          </p:cNvPicPr>
          <p:nvPr/>
        </p:nvPicPr>
        <p:blipFill>
          <a:blip r:embed="rId2"/>
          <a:stretch>
            <a:fillRect/>
          </a:stretch>
        </p:blipFill>
        <p:spPr>
          <a:xfrm>
            <a:off x="339559" y="1591387"/>
            <a:ext cx="11486146" cy="3514804"/>
          </a:xfrm>
          <a:prstGeom prst="rect">
            <a:avLst/>
          </a:prstGeom>
        </p:spPr>
      </p:pic>
    </p:spTree>
    <p:extLst>
      <p:ext uri="{BB962C8B-B14F-4D97-AF65-F5344CB8AC3E}">
        <p14:creationId xmlns:p14="http://schemas.microsoft.com/office/powerpoint/2010/main" val="3270526600"/>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92BD-C7AF-4D9F-990A-7A93BAEC3815}"/>
              </a:ext>
            </a:extLst>
          </p:cNvPr>
          <p:cNvSpPr>
            <a:spLocks noGrp="1"/>
          </p:cNvSpPr>
          <p:nvPr>
            <p:ph type="title"/>
          </p:nvPr>
        </p:nvSpPr>
        <p:spPr/>
        <p:txBody>
          <a:bodyPr anchor="t"/>
          <a:lstStyle/>
          <a:p>
            <a:r>
              <a:rPr lang="en-US"/>
              <a:t>Timecard – Skip submenu</a:t>
            </a:r>
          </a:p>
        </p:txBody>
      </p:sp>
      <p:sp>
        <p:nvSpPr>
          <p:cNvPr id="3" name="Text Placeholder 2">
            <a:extLst>
              <a:ext uri="{FF2B5EF4-FFF2-40B4-BE49-F238E27FC236}">
                <a16:creationId xmlns:a16="http://schemas.microsoft.com/office/drawing/2014/main" id="{351788AB-94A3-485B-A9B3-5D28658DA7B6}"/>
              </a:ext>
            </a:extLst>
          </p:cNvPr>
          <p:cNvSpPr>
            <a:spLocks noGrp="1"/>
          </p:cNvSpPr>
          <p:nvPr>
            <p:ph type="body" sz="quarter" idx="10"/>
          </p:nvPr>
        </p:nvSpPr>
        <p:spPr/>
        <p:txBody>
          <a:bodyPr/>
          <a:lstStyle/>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37B3CDDD-14DE-4984-A7E9-43E574C2AEBE}"/>
              </a:ext>
            </a:extLst>
          </p:cNvPr>
          <p:cNvPicPr>
            <a:picLocks noGrp="1" noChangeAspect="1"/>
          </p:cNvPicPr>
          <p:nvPr>
            <p:ph idx="4294967295"/>
          </p:nvPr>
        </p:nvPicPr>
        <p:blipFill rotWithShape="1">
          <a:blip r:embed="rId2"/>
          <a:srcRect t="7458" r="244"/>
          <a:stretch/>
        </p:blipFill>
        <p:spPr>
          <a:xfrm>
            <a:off x="4022725" y="1216025"/>
            <a:ext cx="8169275" cy="5467350"/>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B8C0C0E4-3860-4303-AFF3-28079A510DA2}"/>
              </a:ext>
            </a:extLst>
          </p:cNvPr>
          <p:cNvPicPr>
            <a:picLocks noChangeAspect="1"/>
          </p:cNvPicPr>
          <p:nvPr/>
        </p:nvPicPr>
        <p:blipFill>
          <a:blip r:embed="rId3"/>
          <a:stretch>
            <a:fillRect/>
          </a:stretch>
        </p:blipFill>
        <p:spPr>
          <a:xfrm>
            <a:off x="2271330" y="1213451"/>
            <a:ext cx="8182358" cy="5411018"/>
          </a:xfrm>
          <a:prstGeom prst="rect">
            <a:avLst/>
          </a:prstGeom>
        </p:spPr>
      </p:pic>
      <p:pic>
        <p:nvPicPr>
          <p:cNvPr id="9" name="Picture 9" descr="A screenshot of a cell phone&#10;&#10;Description generated with very high confidence">
            <a:extLst>
              <a:ext uri="{FF2B5EF4-FFF2-40B4-BE49-F238E27FC236}">
                <a16:creationId xmlns:a16="http://schemas.microsoft.com/office/drawing/2014/main" id="{11C6D717-5F05-4D68-8237-B74B23DB18DD}"/>
              </a:ext>
            </a:extLst>
          </p:cNvPr>
          <p:cNvPicPr>
            <a:picLocks noChangeAspect="1"/>
          </p:cNvPicPr>
          <p:nvPr/>
        </p:nvPicPr>
        <p:blipFill>
          <a:blip r:embed="rId4"/>
          <a:stretch>
            <a:fillRect/>
          </a:stretch>
        </p:blipFill>
        <p:spPr>
          <a:xfrm>
            <a:off x="2271331" y="1187645"/>
            <a:ext cx="8182357" cy="5473671"/>
          </a:xfrm>
          <a:prstGeom prst="rect">
            <a:avLst/>
          </a:prstGeom>
        </p:spPr>
      </p:pic>
    </p:spTree>
    <p:extLst>
      <p:ext uri="{BB962C8B-B14F-4D97-AF65-F5344CB8AC3E}">
        <p14:creationId xmlns:p14="http://schemas.microsoft.com/office/powerpoint/2010/main" val="3669182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4584-6A24-4D94-8C60-65603B28A5CC}"/>
              </a:ext>
            </a:extLst>
          </p:cNvPr>
          <p:cNvSpPr>
            <a:spLocks noGrp="1"/>
          </p:cNvSpPr>
          <p:nvPr>
            <p:ph type="title"/>
          </p:nvPr>
        </p:nvSpPr>
        <p:spPr/>
        <p:txBody>
          <a:bodyPr anchor="t"/>
          <a:lstStyle/>
          <a:p>
            <a:r>
              <a:rPr lang="en-US"/>
              <a:t>Print to multiple users</a:t>
            </a:r>
          </a:p>
        </p:txBody>
      </p:sp>
      <p:sp>
        <p:nvSpPr>
          <p:cNvPr id="3" name="Content Placeholder 2">
            <a:extLst>
              <a:ext uri="{FF2B5EF4-FFF2-40B4-BE49-F238E27FC236}">
                <a16:creationId xmlns:a16="http://schemas.microsoft.com/office/drawing/2014/main" id="{7541617D-F401-47D7-8830-808C7EA96F22}"/>
              </a:ext>
            </a:extLst>
          </p:cNvPr>
          <p:cNvSpPr>
            <a:spLocks noGrp="1"/>
          </p:cNvSpPr>
          <p:nvPr>
            <p:ph type="body" sz="quarter" idx="10"/>
          </p:nvPr>
        </p:nvSpPr>
        <p:spPr/>
        <p:txBody>
          <a:bodyPr anchor="t"/>
          <a:lstStyle/>
          <a:p>
            <a:r>
              <a:rPr lang="en-US">
                <a:cs typeface="Segoe UI"/>
              </a:rPr>
              <a:t>Print to multiple users</a:t>
            </a:r>
          </a:p>
          <a:p>
            <a:r>
              <a:rPr lang="en-US">
                <a:cs typeface="Segoe UI"/>
              </a:rPr>
              <a:t>Print to groups</a:t>
            </a:r>
          </a:p>
        </p:txBody>
      </p:sp>
      <p:sp>
        <p:nvSpPr>
          <p:cNvPr id="5" name="TextBox 4">
            <a:extLst>
              <a:ext uri="{FF2B5EF4-FFF2-40B4-BE49-F238E27FC236}">
                <a16:creationId xmlns:a16="http://schemas.microsoft.com/office/drawing/2014/main" id="{5435AE34-3686-4461-9936-B045BF165C5F}"/>
              </a:ext>
            </a:extLst>
          </p:cNvPr>
          <p:cNvSpPr txBox="1"/>
          <p:nvPr/>
        </p:nvSpPr>
        <p:spPr>
          <a:xfrm>
            <a:off x="3048000" y="320040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74562B60-4EF4-4600-A8CC-BEB9E59AC5A6}"/>
              </a:ext>
            </a:extLst>
          </p:cNvPr>
          <p:cNvSpPr txBox="1"/>
          <p:nvPr/>
        </p:nvSpPr>
        <p:spPr>
          <a:xfrm>
            <a:off x="3048000" y="320040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7" name="Picture 7" descr="A screenshot of a cell phone&#10;&#10;Description generated with very high confidence">
            <a:extLst>
              <a:ext uri="{FF2B5EF4-FFF2-40B4-BE49-F238E27FC236}">
                <a16:creationId xmlns:a16="http://schemas.microsoft.com/office/drawing/2014/main" id="{2E98D5F4-AF30-485F-9DD1-5F48B9079444}"/>
              </a:ext>
            </a:extLst>
          </p:cNvPr>
          <p:cNvPicPr>
            <a:picLocks noChangeAspect="1"/>
          </p:cNvPicPr>
          <p:nvPr/>
        </p:nvPicPr>
        <p:blipFill>
          <a:blip r:embed="rId3"/>
          <a:stretch>
            <a:fillRect/>
          </a:stretch>
        </p:blipFill>
        <p:spPr>
          <a:xfrm>
            <a:off x="6048899" y="1288930"/>
            <a:ext cx="5918813" cy="4893756"/>
          </a:xfrm>
          <a:prstGeom prst="rect">
            <a:avLst/>
          </a:prstGeom>
        </p:spPr>
      </p:pic>
    </p:spTree>
    <p:extLst>
      <p:ext uri="{BB962C8B-B14F-4D97-AF65-F5344CB8AC3E}">
        <p14:creationId xmlns:p14="http://schemas.microsoft.com/office/powerpoint/2010/main" val="245928865"/>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chor="t"/>
          <a:lstStyle/>
          <a:p>
            <a:r>
              <a:rPr lang="en-US" dirty="0"/>
              <a:t>Project Lookup – Common</a:t>
            </a:r>
          </a:p>
        </p:txBody>
      </p:sp>
      <p:sp>
        <p:nvSpPr>
          <p:cNvPr id="4" name="Text Placeholder 3">
            <a:extLst>
              <a:ext uri="{FF2B5EF4-FFF2-40B4-BE49-F238E27FC236}">
                <a16:creationId xmlns:a16="http://schemas.microsoft.com/office/drawing/2014/main" id="{9A54FAA3-71A4-495B-8362-F3112B1BAAC8}"/>
              </a:ext>
            </a:extLst>
          </p:cNvPr>
          <p:cNvSpPr>
            <a:spLocks noGrp="1"/>
          </p:cNvSpPr>
          <p:nvPr>
            <p:ph type="body" sz="quarter" idx="10"/>
          </p:nvPr>
        </p:nvSpPr>
        <p:spPr/>
        <p:txBody>
          <a:bodyPr/>
          <a:lstStyle/>
          <a:p>
            <a:endParaRPr lang="en-US"/>
          </a:p>
        </p:txBody>
      </p:sp>
      <p:pic>
        <p:nvPicPr>
          <p:cNvPr id="2" name="Picture 5" descr="A screenshot of a cell phone&#10;&#10;Description generated with very high confidence">
            <a:extLst>
              <a:ext uri="{FF2B5EF4-FFF2-40B4-BE49-F238E27FC236}">
                <a16:creationId xmlns:a16="http://schemas.microsoft.com/office/drawing/2014/main" id="{EB184CC5-5CE4-458E-B07B-105BDF0AC7B7}"/>
              </a:ext>
            </a:extLst>
          </p:cNvPr>
          <p:cNvPicPr>
            <a:picLocks noGrp="1" noChangeAspect="1"/>
          </p:cNvPicPr>
          <p:nvPr>
            <p:ph idx="4294967295"/>
          </p:nvPr>
        </p:nvPicPr>
        <p:blipFill>
          <a:blip r:embed="rId3"/>
          <a:stretch>
            <a:fillRect/>
          </a:stretch>
        </p:blipFill>
        <p:spPr>
          <a:xfrm>
            <a:off x="0" y="1793875"/>
            <a:ext cx="10515600" cy="3651250"/>
          </a:xfrm>
          <a:prstGeom prst="rect">
            <a:avLst/>
          </a:prstGeom>
        </p:spPr>
      </p:pic>
    </p:spTree>
    <p:extLst>
      <p:ext uri="{BB962C8B-B14F-4D97-AF65-F5344CB8AC3E}">
        <p14:creationId xmlns:p14="http://schemas.microsoft.com/office/powerpoint/2010/main" val="3199455235"/>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chor="t"/>
          <a:lstStyle/>
          <a:p>
            <a:r>
              <a:rPr lang="en-US" dirty="0"/>
              <a:t>Project Lookup – Recent</a:t>
            </a:r>
          </a:p>
        </p:txBody>
      </p:sp>
      <p:sp>
        <p:nvSpPr>
          <p:cNvPr id="5" name="Text Placeholder 4">
            <a:extLst>
              <a:ext uri="{FF2B5EF4-FFF2-40B4-BE49-F238E27FC236}">
                <a16:creationId xmlns:a16="http://schemas.microsoft.com/office/drawing/2014/main" id="{41E39244-9A63-4084-986D-BA5854184C95}"/>
              </a:ext>
            </a:extLst>
          </p:cNvPr>
          <p:cNvSpPr>
            <a:spLocks noGrp="1"/>
          </p:cNvSpPr>
          <p:nvPr>
            <p:ph type="body" sz="quarter" idx="10"/>
          </p:nvPr>
        </p:nvSpPr>
        <p:spPr/>
        <p:txBody>
          <a:bodyPr/>
          <a:lstStyle/>
          <a:p>
            <a:endParaRPr lang="en-US"/>
          </a:p>
        </p:txBody>
      </p:sp>
      <p:pic>
        <p:nvPicPr>
          <p:cNvPr id="2" name="Picture 5" descr="A screenshot of a cell phone&#10;&#10;Description generated with very high confidence">
            <a:extLst>
              <a:ext uri="{FF2B5EF4-FFF2-40B4-BE49-F238E27FC236}">
                <a16:creationId xmlns:a16="http://schemas.microsoft.com/office/drawing/2014/main" id="{EB184CC5-5CE4-458E-B07B-105BDF0AC7B7}"/>
              </a:ext>
            </a:extLst>
          </p:cNvPr>
          <p:cNvPicPr>
            <a:picLocks noGrp="1" noChangeAspect="1"/>
          </p:cNvPicPr>
          <p:nvPr>
            <p:ph idx="4294967295"/>
          </p:nvPr>
        </p:nvPicPr>
        <p:blipFill>
          <a:blip r:embed="rId3"/>
          <a:stretch>
            <a:fillRect/>
          </a:stretch>
        </p:blipFill>
        <p:spPr>
          <a:xfrm>
            <a:off x="0" y="1793875"/>
            <a:ext cx="10515600" cy="3651250"/>
          </a:xfrm>
          <a:prstGeom prst="rect">
            <a:avLst/>
          </a:prstGeom>
        </p:spPr>
      </p:pic>
      <p:pic>
        <p:nvPicPr>
          <p:cNvPr id="4" name="Picture 4" descr="A screenshot of a cell phone&#10;&#10;Description generated with very high confidence">
            <a:extLst>
              <a:ext uri="{FF2B5EF4-FFF2-40B4-BE49-F238E27FC236}">
                <a16:creationId xmlns:a16="http://schemas.microsoft.com/office/drawing/2014/main" id="{031FF0AA-F7D3-40B1-ABB9-7C1B56EB4D33}"/>
              </a:ext>
            </a:extLst>
          </p:cNvPr>
          <p:cNvPicPr>
            <a:picLocks noChangeAspect="1"/>
          </p:cNvPicPr>
          <p:nvPr/>
        </p:nvPicPr>
        <p:blipFill>
          <a:blip r:embed="rId4"/>
          <a:stretch>
            <a:fillRect/>
          </a:stretch>
        </p:blipFill>
        <p:spPr>
          <a:xfrm>
            <a:off x="842514" y="1795357"/>
            <a:ext cx="10499784" cy="3677041"/>
          </a:xfrm>
          <a:prstGeom prst="rect">
            <a:avLst/>
          </a:prstGeom>
        </p:spPr>
      </p:pic>
    </p:spTree>
    <p:extLst>
      <p:ext uri="{BB962C8B-B14F-4D97-AF65-F5344CB8AC3E}">
        <p14:creationId xmlns:p14="http://schemas.microsoft.com/office/powerpoint/2010/main" val="3487147207"/>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92BD-C7AF-4D9F-990A-7A93BAEC3815}"/>
              </a:ext>
            </a:extLst>
          </p:cNvPr>
          <p:cNvSpPr>
            <a:spLocks noGrp="1"/>
          </p:cNvSpPr>
          <p:nvPr>
            <p:ph type="title"/>
          </p:nvPr>
        </p:nvSpPr>
        <p:spPr/>
        <p:txBody>
          <a:bodyPr anchor="t"/>
          <a:lstStyle/>
          <a:p>
            <a:r>
              <a:rPr lang="en-US" dirty="0"/>
              <a:t>Timecard Status</a:t>
            </a:r>
          </a:p>
        </p:txBody>
      </p:sp>
      <p:sp>
        <p:nvSpPr>
          <p:cNvPr id="3" name="Content Placeholder 2">
            <a:extLst>
              <a:ext uri="{FF2B5EF4-FFF2-40B4-BE49-F238E27FC236}">
                <a16:creationId xmlns:a16="http://schemas.microsoft.com/office/drawing/2014/main" id="{59761651-690F-4312-84EC-188A6CA2F126}"/>
              </a:ext>
            </a:extLst>
          </p:cNvPr>
          <p:cNvSpPr>
            <a:spLocks noGrp="1"/>
          </p:cNvSpPr>
          <p:nvPr>
            <p:ph type="body" sz="quarter" idx="10"/>
          </p:nvPr>
        </p:nvSpPr>
        <p:spPr/>
        <p:txBody>
          <a:bodyPr anchor="t"/>
          <a:lstStyle/>
          <a:p>
            <a:pPr marL="0" indent="0">
              <a:buNone/>
            </a:pPr>
            <a:r>
              <a:rPr lang="en-US" dirty="0"/>
              <a:t> </a:t>
            </a:r>
          </a:p>
        </p:txBody>
      </p:sp>
      <p:pic>
        <p:nvPicPr>
          <p:cNvPr id="8" name="Picture 8" descr="A screenshot of a cell phone&#10;&#10;Description generated with very high confidence">
            <a:extLst>
              <a:ext uri="{FF2B5EF4-FFF2-40B4-BE49-F238E27FC236}">
                <a16:creationId xmlns:a16="http://schemas.microsoft.com/office/drawing/2014/main" id="{61204EAD-3A88-40C1-A78B-B465A34DD482}"/>
              </a:ext>
            </a:extLst>
          </p:cNvPr>
          <p:cNvPicPr>
            <a:picLocks noChangeAspect="1"/>
          </p:cNvPicPr>
          <p:nvPr/>
        </p:nvPicPr>
        <p:blipFill>
          <a:blip r:embed="rId2"/>
          <a:stretch>
            <a:fillRect/>
          </a:stretch>
        </p:blipFill>
        <p:spPr>
          <a:xfrm>
            <a:off x="2043024" y="1615933"/>
            <a:ext cx="8220971" cy="4100585"/>
          </a:xfrm>
          <a:prstGeom prst="rect">
            <a:avLst/>
          </a:prstGeom>
        </p:spPr>
      </p:pic>
      <p:sp>
        <p:nvSpPr>
          <p:cNvPr id="4" name="Rectangle 3">
            <a:extLst>
              <a:ext uri="{FF2B5EF4-FFF2-40B4-BE49-F238E27FC236}">
                <a16:creationId xmlns:a16="http://schemas.microsoft.com/office/drawing/2014/main" id="{36BB0A8B-9CE3-45EC-B894-76CE0A1D3269}"/>
              </a:ext>
            </a:extLst>
          </p:cNvPr>
          <p:cNvSpPr/>
          <p:nvPr/>
        </p:nvSpPr>
        <p:spPr>
          <a:xfrm>
            <a:off x="3577770" y="2373087"/>
            <a:ext cx="537029" cy="12482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FA9855-EBFC-409C-B90F-B8481D4A658F}"/>
              </a:ext>
            </a:extLst>
          </p:cNvPr>
          <p:cNvSpPr/>
          <p:nvPr/>
        </p:nvSpPr>
        <p:spPr>
          <a:xfrm>
            <a:off x="4143828" y="2374222"/>
            <a:ext cx="1117601" cy="12482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DF292D-B396-4504-AF60-63EEF4D68E9C}"/>
              </a:ext>
            </a:extLst>
          </p:cNvPr>
          <p:cNvSpPr txBox="1"/>
          <p:nvPr/>
        </p:nvSpPr>
        <p:spPr>
          <a:xfrm>
            <a:off x="2423502" y="4143828"/>
            <a:ext cx="1691297" cy="646331"/>
          </a:xfrm>
          <a:prstGeom prst="rect">
            <a:avLst/>
          </a:prstGeom>
          <a:noFill/>
        </p:spPr>
        <p:txBody>
          <a:bodyPr wrap="none" rtlCol="0">
            <a:spAutoFit/>
          </a:bodyPr>
          <a:lstStyle/>
          <a:p>
            <a:r>
              <a:rPr lang="en-US" dirty="0"/>
              <a:t>Communicator</a:t>
            </a:r>
          </a:p>
          <a:p>
            <a:r>
              <a:rPr lang="en-US" dirty="0"/>
              <a:t>Message</a:t>
            </a:r>
          </a:p>
        </p:txBody>
      </p:sp>
      <p:sp>
        <p:nvSpPr>
          <p:cNvPr id="9" name="TextBox 8">
            <a:extLst>
              <a:ext uri="{FF2B5EF4-FFF2-40B4-BE49-F238E27FC236}">
                <a16:creationId xmlns:a16="http://schemas.microsoft.com/office/drawing/2014/main" id="{D3962A7A-F299-4607-8F37-32BACE026A4E}"/>
              </a:ext>
            </a:extLst>
          </p:cNvPr>
          <p:cNvSpPr txBox="1"/>
          <p:nvPr/>
        </p:nvSpPr>
        <p:spPr>
          <a:xfrm>
            <a:off x="4288971" y="4143828"/>
            <a:ext cx="1080745" cy="646331"/>
          </a:xfrm>
          <a:prstGeom prst="rect">
            <a:avLst/>
          </a:prstGeom>
          <a:noFill/>
        </p:spPr>
        <p:txBody>
          <a:bodyPr wrap="none" rtlCol="0">
            <a:spAutoFit/>
          </a:bodyPr>
          <a:lstStyle/>
          <a:p>
            <a:r>
              <a:rPr lang="en-US" dirty="0"/>
              <a:t>Email</a:t>
            </a:r>
          </a:p>
          <a:p>
            <a:r>
              <a:rPr lang="en-US" dirty="0"/>
              <a:t>Message</a:t>
            </a:r>
          </a:p>
        </p:txBody>
      </p:sp>
    </p:spTree>
    <p:extLst>
      <p:ext uri="{BB962C8B-B14F-4D97-AF65-F5344CB8AC3E}">
        <p14:creationId xmlns:p14="http://schemas.microsoft.com/office/powerpoint/2010/main" val="1358893564"/>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10BD-E05C-4A86-8B2F-B37D16F22F10}"/>
              </a:ext>
            </a:extLst>
          </p:cNvPr>
          <p:cNvSpPr>
            <a:spLocks noGrp="1"/>
          </p:cNvSpPr>
          <p:nvPr>
            <p:ph type="title"/>
          </p:nvPr>
        </p:nvSpPr>
        <p:spPr/>
        <p:txBody>
          <a:bodyPr anchor="t"/>
          <a:lstStyle/>
          <a:p>
            <a:r>
              <a:rPr lang="en-US"/>
              <a:t>Vendor &amp; Customer – Quick Send</a:t>
            </a:r>
          </a:p>
        </p:txBody>
      </p:sp>
      <p:sp>
        <p:nvSpPr>
          <p:cNvPr id="3" name="Content Placeholder 2">
            <a:extLst>
              <a:ext uri="{FF2B5EF4-FFF2-40B4-BE49-F238E27FC236}">
                <a16:creationId xmlns:a16="http://schemas.microsoft.com/office/drawing/2014/main" id="{27716AAC-E176-46D3-BB3E-28EF03AA04B3}"/>
              </a:ext>
            </a:extLst>
          </p:cNvPr>
          <p:cNvSpPr>
            <a:spLocks noGrp="1"/>
          </p:cNvSpPr>
          <p:nvPr>
            <p:ph type="body" sz="quarter" idx="10"/>
          </p:nvPr>
        </p:nvSpPr>
        <p:spPr/>
        <p:txBody>
          <a:bodyPr anchor="t"/>
          <a:lstStyle/>
          <a:p>
            <a:pPr marL="0" indent="0">
              <a:buNone/>
            </a:pPr>
            <a:r>
              <a:rPr lang="en-US" dirty="0"/>
              <a:t> </a:t>
            </a:r>
          </a:p>
        </p:txBody>
      </p:sp>
      <p:pic>
        <p:nvPicPr>
          <p:cNvPr id="6" name="Picture 6" descr="A screenshot of a cell phone&#10;&#10;Description generated with very high confidence">
            <a:extLst>
              <a:ext uri="{FF2B5EF4-FFF2-40B4-BE49-F238E27FC236}">
                <a16:creationId xmlns:a16="http://schemas.microsoft.com/office/drawing/2014/main" id="{0F855EC5-0D3B-4879-B34E-247EBDCABA3E}"/>
              </a:ext>
            </a:extLst>
          </p:cNvPr>
          <p:cNvPicPr>
            <a:picLocks noChangeAspect="1"/>
          </p:cNvPicPr>
          <p:nvPr/>
        </p:nvPicPr>
        <p:blipFill>
          <a:blip r:embed="rId2"/>
          <a:stretch>
            <a:fillRect/>
          </a:stretch>
        </p:blipFill>
        <p:spPr>
          <a:xfrm>
            <a:off x="957531" y="1616350"/>
            <a:ext cx="6121878" cy="4114127"/>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634080F9-E277-4D20-84A7-51A2CA93B5E5}"/>
              </a:ext>
            </a:extLst>
          </p:cNvPr>
          <p:cNvPicPr>
            <a:picLocks noChangeAspect="1"/>
          </p:cNvPicPr>
          <p:nvPr/>
        </p:nvPicPr>
        <p:blipFill>
          <a:blip r:embed="rId3"/>
          <a:stretch>
            <a:fillRect/>
          </a:stretch>
        </p:blipFill>
        <p:spPr>
          <a:xfrm>
            <a:off x="5529528" y="1613732"/>
            <a:ext cx="6193766" cy="4133743"/>
          </a:xfrm>
          <a:prstGeom prst="rect">
            <a:avLst/>
          </a:prstGeom>
        </p:spPr>
      </p:pic>
    </p:spTree>
    <p:extLst>
      <p:ext uri="{BB962C8B-B14F-4D97-AF65-F5344CB8AC3E}">
        <p14:creationId xmlns:p14="http://schemas.microsoft.com/office/powerpoint/2010/main" val="1400454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B318-55D8-4C1D-9687-CD7FB0EB8519}"/>
              </a:ext>
            </a:extLst>
          </p:cNvPr>
          <p:cNvSpPr>
            <a:spLocks noGrp="1"/>
          </p:cNvSpPr>
          <p:nvPr>
            <p:ph type="title"/>
          </p:nvPr>
        </p:nvSpPr>
        <p:spPr/>
        <p:txBody>
          <a:bodyPr anchor="t"/>
          <a:lstStyle/>
          <a:p>
            <a:r>
              <a:rPr lang="en-US"/>
              <a:t>Invoice Comments</a:t>
            </a:r>
          </a:p>
        </p:txBody>
      </p:sp>
      <p:sp>
        <p:nvSpPr>
          <p:cNvPr id="3" name="Content Placeholder 2">
            <a:extLst>
              <a:ext uri="{FF2B5EF4-FFF2-40B4-BE49-F238E27FC236}">
                <a16:creationId xmlns:a16="http://schemas.microsoft.com/office/drawing/2014/main" id="{0762DF73-3B61-47A7-B701-8193621365C0}"/>
              </a:ext>
            </a:extLst>
          </p:cNvPr>
          <p:cNvSpPr>
            <a:spLocks noGrp="1"/>
          </p:cNvSpPr>
          <p:nvPr>
            <p:ph type="body" sz="quarter" idx="10"/>
          </p:nvPr>
        </p:nvSpPr>
        <p:spPr/>
        <p:txBody>
          <a:bodyPr anchor="t"/>
          <a:lstStyle/>
          <a:p>
            <a:r>
              <a:rPr lang="en-US">
                <a:cs typeface="Segoe UI"/>
              </a:rPr>
              <a:t>Reduce Clicks</a:t>
            </a:r>
          </a:p>
          <a:p>
            <a:r>
              <a:rPr lang="en-US">
                <a:cs typeface="Segoe UI"/>
              </a:rPr>
              <a:t>Save &amp; Back button </a:t>
            </a:r>
          </a:p>
        </p:txBody>
      </p:sp>
      <p:pic>
        <p:nvPicPr>
          <p:cNvPr id="4" name="Picture 4" descr="A screenshot of a cell phone&#10;&#10;Description generated with very high confidence">
            <a:extLst>
              <a:ext uri="{FF2B5EF4-FFF2-40B4-BE49-F238E27FC236}">
                <a16:creationId xmlns:a16="http://schemas.microsoft.com/office/drawing/2014/main" id="{D2FF1B0A-0B1E-46BC-98C0-C72A9F79637E}"/>
              </a:ext>
            </a:extLst>
          </p:cNvPr>
          <p:cNvPicPr>
            <a:picLocks noChangeAspect="1"/>
          </p:cNvPicPr>
          <p:nvPr/>
        </p:nvPicPr>
        <p:blipFill rotWithShape="1">
          <a:blip r:embed="rId2"/>
          <a:srcRect r="-123" b="62500"/>
          <a:stretch/>
        </p:blipFill>
        <p:spPr>
          <a:xfrm>
            <a:off x="647027" y="3048481"/>
            <a:ext cx="10897945" cy="2245965"/>
          </a:xfrm>
          <a:prstGeom prst="rect">
            <a:avLst/>
          </a:prstGeom>
        </p:spPr>
      </p:pic>
      <p:sp>
        <p:nvSpPr>
          <p:cNvPr id="5" name="Rectangle 4">
            <a:extLst>
              <a:ext uri="{FF2B5EF4-FFF2-40B4-BE49-F238E27FC236}">
                <a16:creationId xmlns:a16="http://schemas.microsoft.com/office/drawing/2014/main" id="{777A5082-483F-4E79-8C13-DD3894E26281}"/>
              </a:ext>
            </a:extLst>
          </p:cNvPr>
          <p:cNvSpPr/>
          <p:nvPr/>
        </p:nvSpPr>
        <p:spPr>
          <a:xfrm>
            <a:off x="10268857" y="3011714"/>
            <a:ext cx="769257" cy="31931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757957"/>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A041-782B-4CE1-B9BE-84143DAD76D3}"/>
              </a:ext>
            </a:extLst>
          </p:cNvPr>
          <p:cNvSpPr>
            <a:spLocks noGrp="1"/>
          </p:cNvSpPr>
          <p:nvPr>
            <p:ph type="title"/>
          </p:nvPr>
        </p:nvSpPr>
        <p:spPr/>
        <p:txBody>
          <a:bodyPr anchor="t"/>
          <a:lstStyle/>
          <a:p>
            <a:r>
              <a:rPr lang="en-US"/>
              <a:t>Limt Timecard Corrections</a:t>
            </a:r>
          </a:p>
        </p:txBody>
      </p:sp>
      <p:sp>
        <p:nvSpPr>
          <p:cNvPr id="3" name="Content Placeholder 2">
            <a:extLst>
              <a:ext uri="{FF2B5EF4-FFF2-40B4-BE49-F238E27FC236}">
                <a16:creationId xmlns:a16="http://schemas.microsoft.com/office/drawing/2014/main" id="{2958779F-FB41-4CD4-B941-FF0490FAB954}"/>
              </a:ext>
            </a:extLst>
          </p:cNvPr>
          <p:cNvSpPr>
            <a:spLocks noGrp="1"/>
          </p:cNvSpPr>
          <p:nvPr>
            <p:ph type="body" sz="quarter" idx="10"/>
          </p:nvPr>
        </p:nvSpPr>
        <p:spPr/>
        <p:txBody>
          <a:bodyPr anchor="t"/>
          <a:lstStyle/>
          <a:p>
            <a:r>
              <a:rPr lang="en-US" dirty="0">
                <a:cs typeface="Segoe UI"/>
              </a:rPr>
              <a:t>New limit field</a:t>
            </a:r>
          </a:p>
          <a:p>
            <a:r>
              <a:rPr lang="en-US" dirty="0">
                <a:cs typeface="Segoe UI"/>
              </a:rPr>
              <a:t>Corrections look </a:t>
            </a:r>
          </a:p>
          <a:p>
            <a:pPr marL="0" indent="0">
              <a:buNone/>
            </a:pPr>
            <a:r>
              <a:rPr lang="en-US" dirty="0">
                <a:cs typeface="Segoe UI"/>
              </a:rPr>
              <a:t>to field to enable </a:t>
            </a:r>
          </a:p>
          <a:p>
            <a:pPr marL="0" indent="0">
              <a:buNone/>
            </a:pPr>
            <a:r>
              <a:rPr lang="en-US" dirty="0">
                <a:cs typeface="Segoe UI"/>
              </a:rPr>
              <a:t>Timecard correction</a:t>
            </a:r>
          </a:p>
          <a:p>
            <a:r>
              <a:rPr lang="en-US" dirty="0">
                <a:cs typeface="Segoe UI"/>
              </a:rPr>
              <a:t>Web only</a:t>
            </a:r>
          </a:p>
        </p:txBody>
      </p:sp>
      <p:pic>
        <p:nvPicPr>
          <p:cNvPr id="4" name="Picture 4" descr="A screenshot of a social media post&#10;&#10;Description generated with very high confidence">
            <a:extLst>
              <a:ext uri="{FF2B5EF4-FFF2-40B4-BE49-F238E27FC236}">
                <a16:creationId xmlns:a16="http://schemas.microsoft.com/office/drawing/2014/main" id="{F7C9DA7B-CAD8-462D-A46E-098476855E02}"/>
              </a:ext>
            </a:extLst>
          </p:cNvPr>
          <p:cNvPicPr>
            <a:picLocks noChangeAspect="1"/>
          </p:cNvPicPr>
          <p:nvPr/>
        </p:nvPicPr>
        <p:blipFill>
          <a:blip r:embed="rId2"/>
          <a:stretch>
            <a:fillRect/>
          </a:stretch>
        </p:blipFill>
        <p:spPr>
          <a:xfrm>
            <a:off x="5328249" y="1622462"/>
            <a:ext cx="5769633" cy="4626679"/>
          </a:xfrm>
          <a:prstGeom prst="rect">
            <a:avLst/>
          </a:prstGeom>
        </p:spPr>
      </p:pic>
      <p:sp>
        <p:nvSpPr>
          <p:cNvPr id="6" name="Rectangle 5">
            <a:extLst>
              <a:ext uri="{FF2B5EF4-FFF2-40B4-BE49-F238E27FC236}">
                <a16:creationId xmlns:a16="http://schemas.microsoft.com/office/drawing/2014/main" id="{EC239C52-B983-4352-B4FB-5F8094410A54}"/>
              </a:ext>
            </a:extLst>
          </p:cNvPr>
          <p:cNvSpPr/>
          <p:nvPr/>
        </p:nvSpPr>
        <p:spPr>
          <a:xfrm>
            <a:off x="7939176" y="2899913"/>
            <a:ext cx="1892060" cy="56215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227056"/>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2143-2EE1-44DD-B9B5-4195BD019B95}"/>
              </a:ext>
            </a:extLst>
          </p:cNvPr>
          <p:cNvSpPr>
            <a:spLocks noGrp="1"/>
          </p:cNvSpPr>
          <p:nvPr>
            <p:ph type="title"/>
          </p:nvPr>
        </p:nvSpPr>
        <p:spPr/>
        <p:txBody>
          <a:bodyPr anchor="t"/>
          <a:lstStyle/>
          <a:p>
            <a:r>
              <a:rPr lang="en-US"/>
              <a:t>Tooltip information</a:t>
            </a:r>
          </a:p>
        </p:txBody>
      </p:sp>
      <p:sp>
        <p:nvSpPr>
          <p:cNvPr id="3" name="Content Placeholder 2">
            <a:extLst>
              <a:ext uri="{FF2B5EF4-FFF2-40B4-BE49-F238E27FC236}">
                <a16:creationId xmlns:a16="http://schemas.microsoft.com/office/drawing/2014/main" id="{B3A2ECA8-1729-47D6-AC29-62A4B258B363}"/>
              </a:ext>
            </a:extLst>
          </p:cNvPr>
          <p:cNvSpPr>
            <a:spLocks noGrp="1"/>
          </p:cNvSpPr>
          <p:nvPr>
            <p:ph type="body" sz="quarter" idx="10"/>
          </p:nvPr>
        </p:nvSpPr>
        <p:spPr/>
        <p:txBody>
          <a:bodyPr anchor="t"/>
          <a:lstStyle/>
          <a:p>
            <a:r>
              <a:rPr lang="en-US">
                <a:cs typeface="Segoe UI"/>
              </a:rPr>
              <a:t>Timecard Tooltip information</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6027CBC1-0169-40E0-A6A3-4C67988D3508}"/>
              </a:ext>
            </a:extLst>
          </p:cNvPr>
          <p:cNvPicPr>
            <a:picLocks noChangeAspect="1"/>
          </p:cNvPicPr>
          <p:nvPr/>
        </p:nvPicPr>
        <p:blipFill rotWithShape="1">
          <a:blip r:embed="rId2"/>
          <a:srcRect r="-108" b="63768"/>
          <a:stretch/>
        </p:blipFill>
        <p:spPr>
          <a:xfrm>
            <a:off x="540589" y="2416555"/>
            <a:ext cx="11247412" cy="2726274"/>
          </a:xfrm>
          <a:prstGeom prst="rect">
            <a:avLst/>
          </a:prstGeom>
        </p:spPr>
      </p:pic>
      <p:sp>
        <p:nvSpPr>
          <p:cNvPr id="5" name="Rectangle 4">
            <a:extLst>
              <a:ext uri="{FF2B5EF4-FFF2-40B4-BE49-F238E27FC236}">
                <a16:creationId xmlns:a16="http://schemas.microsoft.com/office/drawing/2014/main" id="{E00802F8-C4FB-4D66-BC1D-2A96EF433713}"/>
              </a:ext>
            </a:extLst>
          </p:cNvPr>
          <p:cNvSpPr/>
          <p:nvPr/>
        </p:nvSpPr>
        <p:spPr>
          <a:xfrm>
            <a:off x="6320972" y="3429000"/>
            <a:ext cx="2046514" cy="150585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251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BF1066-9210-4D9F-8CF2-24A295A6A050}"/>
              </a:ext>
            </a:extLst>
          </p:cNvPr>
          <p:cNvSpPr>
            <a:spLocks noGrp="1"/>
          </p:cNvSpPr>
          <p:nvPr>
            <p:ph type="title"/>
          </p:nvPr>
        </p:nvSpPr>
        <p:spPr>
          <a:prstGeom prst="rect">
            <a:avLst/>
          </a:prstGeom>
        </p:spPr>
        <p:txBody>
          <a:bodyPr/>
          <a:lstStyle/>
          <a:p>
            <a:r>
              <a:rPr lang="en-US" dirty="0"/>
              <a:t>Menu Interface</a:t>
            </a:r>
          </a:p>
        </p:txBody>
      </p:sp>
      <p:sp>
        <p:nvSpPr>
          <p:cNvPr id="2" name="Text Placeholder 1">
            <a:extLst>
              <a:ext uri="{FF2B5EF4-FFF2-40B4-BE49-F238E27FC236}">
                <a16:creationId xmlns:a16="http://schemas.microsoft.com/office/drawing/2014/main" id="{9B5F393B-09E9-4FA1-8A9A-DA63FE933F46}"/>
              </a:ext>
            </a:extLst>
          </p:cNvPr>
          <p:cNvSpPr>
            <a:spLocks noGrp="1"/>
          </p:cNvSpPr>
          <p:nvPr>
            <p:ph type="body" sz="quarter" idx="10"/>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FD31E90C-8C15-4AD7-A5B1-DB7AAAB21673}"/>
              </a:ext>
            </a:extLst>
          </p:cNvPr>
          <p:cNvPicPr>
            <a:picLocks noChangeAspect="1"/>
          </p:cNvPicPr>
          <p:nvPr/>
        </p:nvPicPr>
        <p:blipFill>
          <a:blip r:embed="rId3"/>
          <a:stretch>
            <a:fillRect/>
          </a:stretch>
        </p:blipFill>
        <p:spPr>
          <a:xfrm>
            <a:off x="2519534" y="1185348"/>
            <a:ext cx="7609194" cy="4942394"/>
          </a:xfrm>
          <a:prstGeom prst="rect">
            <a:avLst/>
          </a:prstGeom>
        </p:spPr>
      </p:pic>
    </p:spTree>
    <p:extLst>
      <p:ext uri="{BB962C8B-B14F-4D97-AF65-F5344CB8AC3E}">
        <p14:creationId xmlns:p14="http://schemas.microsoft.com/office/powerpoint/2010/main" val="846546104"/>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4584-6A24-4D94-8C60-65603B28A5CC}"/>
              </a:ext>
            </a:extLst>
          </p:cNvPr>
          <p:cNvSpPr>
            <a:spLocks noGrp="1"/>
          </p:cNvSpPr>
          <p:nvPr>
            <p:ph type="title"/>
          </p:nvPr>
        </p:nvSpPr>
        <p:spPr/>
        <p:txBody>
          <a:bodyPr anchor="t"/>
          <a:lstStyle/>
          <a:p>
            <a:r>
              <a:rPr lang="en-US"/>
              <a:t>Project Charge Entry</a:t>
            </a:r>
          </a:p>
        </p:txBody>
      </p:sp>
      <p:sp>
        <p:nvSpPr>
          <p:cNvPr id="3" name="Content Placeholder 2">
            <a:extLst>
              <a:ext uri="{FF2B5EF4-FFF2-40B4-BE49-F238E27FC236}">
                <a16:creationId xmlns:a16="http://schemas.microsoft.com/office/drawing/2014/main" id="{7541617D-F401-47D7-8830-808C7EA96F22}"/>
              </a:ext>
            </a:extLst>
          </p:cNvPr>
          <p:cNvSpPr>
            <a:spLocks noGrp="1"/>
          </p:cNvSpPr>
          <p:nvPr>
            <p:ph type="body" sz="quarter" idx="10"/>
          </p:nvPr>
        </p:nvSpPr>
        <p:spPr/>
        <p:txBody>
          <a:bodyPr anchor="t"/>
          <a:lstStyle/>
          <a:p>
            <a:r>
              <a:rPr lang="en-US">
                <a:cs typeface="Segoe UI"/>
              </a:rPr>
              <a:t>Enter transactions directly into the Project and Accounting tables</a:t>
            </a:r>
          </a:p>
          <a:p>
            <a:r>
              <a:rPr lang="en-US">
                <a:cs typeface="Segoe UI"/>
              </a:rPr>
              <a:t>Charges or Revenue</a:t>
            </a:r>
          </a:p>
          <a:p>
            <a:r>
              <a:rPr lang="en-US">
                <a:cs typeface="Segoe UI"/>
              </a:rPr>
              <a:t>From other interfaces:</a:t>
            </a:r>
          </a:p>
          <a:p>
            <a:pPr lvl="1"/>
            <a:r>
              <a:rPr lang="en-US">
                <a:cs typeface="Segoe UI"/>
              </a:rPr>
              <a:t>AP</a:t>
            </a:r>
          </a:p>
          <a:p>
            <a:pPr lvl="1">
              <a:buClr>
                <a:srgbClr val="A6A6A6"/>
              </a:buClr>
            </a:pPr>
            <a:r>
              <a:rPr lang="en-US">
                <a:cs typeface="Segoe UI"/>
              </a:rPr>
              <a:t>AR</a:t>
            </a:r>
          </a:p>
          <a:p>
            <a:pPr lvl="1">
              <a:buClr>
                <a:srgbClr val="A6A6A6"/>
              </a:buClr>
            </a:pPr>
            <a:r>
              <a:rPr lang="en-US">
                <a:cs typeface="Segoe UI"/>
              </a:rPr>
              <a:t>non labor T&amp;E</a:t>
            </a:r>
          </a:p>
        </p:txBody>
      </p:sp>
      <p:pic>
        <p:nvPicPr>
          <p:cNvPr id="6" name="Picture 6" descr="A screenshot of a cell phone&#10;&#10;Description generated with very high confidence">
            <a:extLst>
              <a:ext uri="{FF2B5EF4-FFF2-40B4-BE49-F238E27FC236}">
                <a16:creationId xmlns:a16="http://schemas.microsoft.com/office/drawing/2014/main" id="{08728FFD-14B1-4C4E-812E-69EC0F8C25D0}"/>
              </a:ext>
            </a:extLst>
          </p:cNvPr>
          <p:cNvPicPr>
            <a:picLocks noChangeAspect="1"/>
          </p:cNvPicPr>
          <p:nvPr/>
        </p:nvPicPr>
        <p:blipFill>
          <a:blip r:embed="rId3"/>
          <a:stretch>
            <a:fillRect/>
          </a:stretch>
        </p:blipFill>
        <p:spPr>
          <a:xfrm>
            <a:off x="6090248" y="2218873"/>
            <a:ext cx="5676179" cy="3973006"/>
          </a:xfrm>
          <a:prstGeom prst="rect">
            <a:avLst/>
          </a:prstGeom>
        </p:spPr>
      </p:pic>
    </p:spTree>
    <p:extLst>
      <p:ext uri="{BB962C8B-B14F-4D97-AF65-F5344CB8AC3E}">
        <p14:creationId xmlns:p14="http://schemas.microsoft.com/office/powerpoint/2010/main" val="4134235401"/>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4584-6A24-4D94-8C60-65603B28A5CC}"/>
              </a:ext>
            </a:extLst>
          </p:cNvPr>
          <p:cNvSpPr>
            <a:spLocks noGrp="1"/>
          </p:cNvSpPr>
          <p:nvPr>
            <p:ph type="title"/>
          </p:nvPr>
        </p:nvSpPr>
        <p:spPr/>
        <p:txBody>
          <a:bodyPr anchor="t"/>
          <a:lstStyle/>
          <a:p>
            <a:r>
              <a:rPr lang="en-US"/>
              <a:t>Project Change Orders</a:t>
            </a:r>
          </a:p>
        </p:txBody>
      </p:sp>
      <p:sp>
        <p:nvSpPr>
          <p:cNvPr id="3" name="Content Placeholder 2">
            <a:extLst>
              <a:ext uri="{FF2B5EF4-FFF2-40B4-BE49-F238E27FC236}">
                <a16:creationId xmlns:a16="http://schemas.microsoft.com/office/drawing/2014/main" id="{7541617D-F401-47D7-8830-808C7EA96F22}"/>
              </a:ext>
            </a:extLst>
          </p:cNvPr>
          <p:cNvSpPr>
            <a:spLocks noGrp="1"/>
          </p:cNvSpPr>
          <p:nvPr>
            <p:ph type="body" sz="quarter" idx="10"/>
          </p:nvPr>
        </p:nvSpPr>
        <p:spPr>
          <a:xfrm>
            <a:off x="269304" y="1187645"/>
            <a:ext cx="5926223" cy="5380843"/>
          </a:xfrm>
        </p:spPr>
        <p:txBody>
          <a:bodyPr anchor="t"/>
          <a:lstStyle/>
          <a:p>
            <a:r>
              <a:rPr lang="en-US" dirty="0">
                <a:cs typeface="Segoe UI"/>
              </a:rPr>
              <a:t>Maintain Change Orders</a:t>
            </a:r>
          </a:p>
          <a:p>
            <a:r>
              <a:rPr lang="en-US" dirty="0">
                <a:cs typeface="Segoe UI"/>
              </a:rPr>
              <a:t>Financial data (changes in the budget)</a:t>
            </a:r>
          </a:p>
          <a:p>
            <a:r>
              <a:rPr lang="en-US" dirty="0">
                <a:cs typeface="Segoe UI"/>
              </a:rPr>
              <a:t>Date information (change in duration)</a:t>
            </a:r>
          </a:p>
          <a:p>
            <a:r>
              <a:rPr lang="en-US" dirty="0">
                <a:cs typeface="Segoe UI"/>
              </a:rPr>
              <a:t>Reference information</a:t>
            </a:r>
          </a:p>
        </p:txBody>
      </p:sp>
      <p:pic>
        <p:nvPicPr>
          <p:cNvPr id="4" name="Picture 4" descr="A screenshot of a cell phone&#10;&#10;Description generated with very high confidence">
            <a:extLst>
              <a:ext uri="{FF2B5EF4-FFF2-40B4-BE49-F238E27FC236}">
                <a16:creationId xmlns:a16="http://schemas.microsoft.com/office/drawing/2014/main" id="{A188A44D-7EB1-4E6F-BD0B-E314E906BF79}"/>
              </a:ext>
            </a:extLst>
          </p:cNvPr>
          <p:cNvPicPr>
            <a:picLocks noChangeAspect="1"/>
          </p:cNvPicPr>
          <p:nvPr/>
        </p:nvPicPr>
        <p:blipFill>
          <a:blip r:embed="rId3"/>
          <a:stretch>
            <a:fillRect/>
          </a:stretch>
        </p:blipFill>
        <p:spPr>
          <a:xfrm>
            <a:off x="6133377" y="1618141"/>
            <a:ext cx="6085935" cy="3046622"/>
          </a:xfrm>
          <a:prstGeom prst="rect">
            <a:avLst/>
          </a:prstGeom>
        </p:spPr>
      </p:pic>
      <p:sp>
        <p:nvSpPr>
          <p:cNvPr id="5" name="TextBox 4">
            <a:extLst>
              <a:ext uri="{FF2B5EF4-FFF2-40B4-BE49-F238E27FC236}">
                <a16:creationId xmlns:a16="http://schemas.microsoft.com/office/drawing/2014/main" id="{5435AE34-3686-4461-9936-B045BF165C5F}"/>
              </a:ext>
            </a:extLst>
          </p:cNvPr>
          <p:cNvSpPr txBox="1"/>
          <p:nvPr/>
        </p:nvSpPr>
        <p:spPr>
          <a:xfrm>
            <a:off x="3048000" y="320040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74562B60-4EF4-4600-A8CC-BEB9E59AC5A6}"/>
              </a:ext>
            </a:extLst>
          </p:cNvPr>
          <p:cNvSpPr txBox="1"/>
          <p:nvPr/>
        </p:nvSpPr>
        <p:spPr>
          <a:xfrm>
            <a:off x="3048000" y="320040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819510449"/>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Built-In Customizations</a:t>
            </a:r>
          </a:p>
        </p:txBody>
      </p:sp>
      <p:sp>
        <p:nvSpPr>
          <p:cNvPr id="3" name="Text Placeholder 2"/>
          <p:cNvSpPr>
            <a:spLocks noGrp="1"/>
          </p:cNvSpPr>
          <p:nvPr>
            <p:ph type="body" sz="quarter" idx="10"/>
          </p:nvPr>
        </p:nvSpPr>
        <p:spPr/>
        <p:txBody>
          <a:bodyPr/>
          <a:lstStyle/>
          <a:p>
            <a:r>
              <a:rPr lang="en-US"/>
              <a:t>Control Parameter Maintenance</a:t>
            </a:r>
          </a:p>
          <a:p>
            <a:pPr lvl="1"/>
            <a:r>
              <a:rPr lang="en-US"/>
              <a:t>Screen used to turn on/off Project features</a:t>
            </a:r>
          </a:p>
          <a:p>
            <a:pPr lvl="1"/>
            <a:r>
              <a:rPr lang="en-US"/>
              <a:t>Projects – Control Parameter Maintenance</a:t>
            </a:r>
          </a:p>
          <a:p>
            <a:endParaRPr lang="en-US" sz="4400"/>
          </a:p>
        </p:txBody>
      </p:sp>
      <p:pic>
        <p:nvPicPr>
          <p:cNvPr id="4" name="Picture 3">
            <a:extLst>
              <a:ext uri="{FF2B5EF4-FFF2-40B4-BE49-F238E27FC236}">
                <a16:creationId xmlns:a16="http://schemas.microsoft.com/office/drawing/2014/main" id="{14C1CD4B-D59A-4D3C-9B76-2392DCB67B7E}"/>
              </a:ext>
            </a:extLst>
          </p:cNvPr>
          <p:cNvPicPr>
            <a:picLocks noChangeAspect="1"/>
          </p:cNvPicPr>
          <p:nvPr/>
        </p:nvPicPr>
        <p:blipFill>
          <a:blip r:embed="rId3"/>
          <a:stretch>
            <a:fillRect/>
          </a:stretch>
        </p:blipFill>
        <p:spPr>
          <a:xfrm>
            <a:off x="1967827" y="3072116"/>
            <a:ext cx="4128173" cy="2803080"/>
          </a:xfrm>
          <a:prstGeom prst="rect">
            <a:avLst/>
          </a:prstGeom>
        </p:spPr>
      </p:pic>
      <p:pic>
        <p:nvPicPr>
          <p:cNvPr id="5" name="Picture 4">
            <a:extLst>
              <a:ext uri="{FF2B5EF4-FFF2-40B4-BE49-F238E27FC236}">
                <a16:creationId xmlns:a16="http://schemas.microsoft.com/office/drawing/2014/main" id="{B142D049-1D72-4327-98A1-2ACF25B35367}"/>
              </a:ext>
            </a:extLst>
          </p:cNvPr>
          <p:cNvPicPr>
            <a:picLocks noChangeAspect="1"/>
          </p:cNvPicPr>
          <p:nvPr/>
        </p:nvPicPr>
        <p:blipFill>
          <a:blip r:embed="rId4"/>
          <a:stretch>
            <a:fillRect/>
          </a:stretch>
        </p:blipFill>
        <p:spPr>
          <a:xfrm>
            <a:off x="6405282" y="3072116"/>
            <a:ext cx="3558248" cy="3124789"/>
          </a:xfrm>
          <a:prstGeom prst="rect">
            <a:avLst/>
          </a:prstGeom>
        </p:spPr>
      </p:pic>
    </p:spTree>
    <p:extLst>
      <p:ext uri="{BB962C8B-B14F-4D97-AF65-F5344CB8AC3E}">
        <p14:creationId xmlns:p14="http://schemas.microsoft.com/office/powerpoint/2010/main" val="58384039"/>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9F3E-C893-4CD6-9FD5-E1839ADCE102}"/>
              </a:ext>
            </a:extLst>
          </p:cNvPr>
          <p:cNvSpPr>
            <a:spLocks noGrp="1"/>
          </p:cNvSpPr>
          <p:nvPr>
            <p:ph type="title"/>
          </p:nvPr>
        </p:nvSpPr>
        <p:spPr/>
        <p:txBody>
          <a:bodyPr anchor="t"/>
          <a:lstStyle/>
          <a:p>
            <a:r>
              <a:rPr lang="en-US"/>
              <a:t>Web Apps Control Code List</a:t>
            </a:r>
          </a:p>
        </p:txBody>
      </p:sp>
      <p:sp>
        <p:nvSpPr>
          <p:cNvPr id="3" name="Content Placeholder 2">
            <a:extLst>
              <a:ext uri="{FF2B5EF4-FFF2-40B4-BE49-F238E27FC236}">
                <a16:creationId xmlns:a16="http://schemas.microsoft.com/office/drawing/2014/main" id="{356FE5F2-A16C-45EB-B0D4-F7505AB73671}"/>
              </a:ext>
            </a:extLst>
          </p:cNvPr>
          <p:cNvSpPr>
            <a:spLocks noGrp="1"/>
          </p:cNvSpPr>
          <p:nvPr>
            <p:ph type="body" sz="quarter" idx="10"/>
          </p:nvPr>
        </p:nvSpPr>
        <p:spPr>
          <a:xfrm>
            <a:off x="269304" y="1187645"/>
            <a:ext cx="7338255" cy="2266583"/>
          </a:xfrm>
        </p:spPr>
        <p:txBody>
          <a:bodyPr anchor="t"/>
          <a:lstStyle/>
          <a:p>
            <a:r>
              <a:rPr lang="en-US" dirty="0">
                <a:cs typeface="Segoe UI"/>
              </a:rPr>
              <a:t>Grid Buttons</a:t>
            </a:r>
          </a:p>
          <a:p>
            <a:r>
              <a:rPr lang="en-US" dirty="0">
                <a:cs typeface="Segoe UI"/>
              </a:rPr>
              <a:t>Grid Description</a:t>
            </a:r>
          </a:p>
          <a:p>
            <a:r>
              <a:rPr lang="en-US" dirty="0">
                <a:cs typeface="Segoe UI"/>
              </a:rPr>
              <a:t>Buttons: My Project &amp; Project</a:t>
            </a:r>
          </a:p>
          <a:p>
            <a:r>
              <a:rPr lang="en-US" dirty="0">
                <a:cs typeface="Segoe UI"/>
              </a:rPr>
              <a:t>Duplicate – Use Employee Labor class</a:t>
            </a:r>
          </a:p>
          <a:p>
            <a:r>
              <a:rPr lang="en-US" dirty="0">
                <a:cs typeface="Segoe UI"/>
              </a:rPr>
              <a:t>Company Warning – Logging into non default company</a:t>
            </a:r>
          </a:p>
          <a:p>
            <a:endParaRPr lang="en-US" dirty="0">
              <a:cs typeface="Segoe UI"/>
            </a:endParaRPr>
          </a:p>
          <a:p>
            <a:pPr lvl="1">
              <a:buClr>
                <a:srgbClr val="A6A6A6"/>
              </a:buClr>
            </a:pPr>
            <a:endParaRPr lang="en-US" dirty="0">
              <a:cs typeface="Segoe UI"/>
            </a:endParaRPr>
          </a:p>
        </p:txBody>
      </p:sp>
      <p:pic>
        <p:nvPicPr>
          <p:cNvPr id="10" name="Picture 10" descr="A screenshot of a cell phone&#10;&#10;Description generated with very high confidence">
            <a:extLst>
              <a:ext uri="{FF2B5EF4-FFF2-40B4-BE49-F238E27FC236}">
                <a16:creationId xmlns:a16="http://schemas.microsoft.com/office/drawing/2014/main" id="{9A8F22EC-5105-48A9-AE23-321A0F9A57DC}"/>
              </a:ext>
            </a:extLst>
          </p:cNvPr>
          <p:cNvPicPr>
            <a:picLocks noChangeAspect="1"/>
          </p:cNvPicPr>
          <p:nvPr/>
        </p:nvPicPr>
        <p:blipFill>
          <a:blip r:embed="rId2"/>
          <a:stretch>
            <a:fillRect/>
          </a:stretch>
        </p:blipFill>
        <p:spPr>
          <a:xfrm>
            <a:off x="7522235" y="1502820"/>
            <a:ext cx="4669765" cy="4251052"/>
          </a:xfrm>
          <a:prstGeom prst="rect">
            <a:avLst/>
          </a:prstGeom>
        </p:spPr>
      </p:pic>
    </p:spTree>
    <p:extLst>
      <p:ext uri="{BB962C8B-B14F-4D97-AF65-F5344CB8AC3E}">
        <p14:creationId xmlns:p14="http://schemas.microsoft.com/office/powerpoint/2010/main" val="1343363836"/>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9F3E-C893-4CD6-9FD5-E1839ADCE102}"/>
              </a:ext>
            </a:extLst>
          </p:cNvPr>
          <p:cNvSpPr>
            <a:spLocks noGrp="1"/>
          </p:cNvSpPr>
          <p:nvPr>
            <p:ph type="title"/>
          </p:nvPr>
        </p:nvSpPr>
        <p:spPr/>
        <p:txBody>
          <a:bodyPr anchor="t"/>
          <a:lstStyle/>
          <a:p>
            <a:r>
              <a:rPr lang="en-US"/>
              <a:t>Web Apps Control Code List</a:t>
            </a:r>
            <a:endParaRPr lang="en-US" b="0"/>
          </a:p>
          <a:p>
            <a:endParaRPr lang="en-US"/>
          </a:p>
        </p:txBody>
      </p:sp>
      <p:sp>
        <p:nvSpPr>
          <p:cNvPr id="3" name="Content Placeholder 2">
            <a:extLst>
              <a:ext uri="{FF2B5EF4-FFF2-40B4-BE49-F238E27FC236}">
                <a16:creationId xmlns:a16="http://schemas.microsoft.com/office/drawing/2014/main" id="{356FE5F2-A16C-45EB-B0D4-F7505AB73671}"/>
              </a:ext>
            </a:extLst>
          </p:cNvPr>
          <p:cNvSpPr>
            <a:spLocks noGrp="1"/>
          </p:cNvSpPr>
          <p:nvPr>
            <p:ph type="body" sz="quarter" idx="10"/>
          </p:nvPr>
        </p:nvSpPr>
        <p:spPr/>
        <p:txBody>
          <a:bodyPr anchor="t"/>
          <a:lstStyle/>
          <a:p>
            <a:r>
              <a:rPr lang="en-US">
                <a:cs typeface="Segoe UI"/>
              </a:rPr>
              <a:t>Expense – Auto populate Project &amp; Task</a:t>
            </a:r>
          </a:p>
          <a:p>
            <a:r>
              <a:rPr lang="en-US">
                <a:cs typeface="Segoe UI"/>
              </a:rPr>
              <a:t>Grid lines to display:</a:t>
            </a:r>
          </a:p>
          <a:p>
            <a:pPr lvl="1"/>
            <a:r>
              <a:rPr lang="en-US">
                <a:cs typeface="Segoe UI"/>
              </a:rPr>
              <a:t>Expense Entry</a:t>
            </a:r>
          </a:p>
          <a:p>
            <a:pPr lvl="1">
              <a:buClr>
                <a:srgbClr val="A6A6A6"/>
              </a:buClr>
            </a:pPr>
            <a:r>
              <a:rPr lang="en-US">
                <a:cs typeface="Segoe UI"/>
              </a:rPr>
              <a:t>Resource Assigned</a:t>
            </a:r>
          </a:p>
          <a:p>
            <a:pPr lvl="1">
              <a:buClr>
                <a:srgbClr val="A6A6A6"/>
              </a:buClr>
            </a:pPr>
            <a:r>
              <a:rPr lang="en-US">
                <a:cs typeface="Segoe UI"/>
              </a:rPr>
              <a:t>Resource Available</a:t>
            </a:r>
          </a:p>
          <a:p>
            <a:pPr lvl="1">
              <a:buClr>
                <a:srgbClr val="A6A6A6"/>
              </a:buClr>
            </a:pPr>
            <a:r>
              <a:rPr lang="en-US">
                <a:cs typeface="Segoe UI"/>
              </a:rPr>
              <a:t>Timecard Lines</a:t>
            </a:r>
          </a:p>
          <a:p>
            <a:endParaRPr lang="en-US">
              <a:cs typeface="Segoe UI"/>
            </a:endParaRPr>
          </a:p>
        </p:txBody>
      </p:sp>
      <p:pic>
        <p:nvPicPr>
          <p:cNvPr id="4" name="Picture 10" descr="A screenshot of a cell phone&#10;&#10;Description generated with very high confidence">
            <a:extLst>
              <a:ext uri="{FF2B5EF4-FFF2-40B4-BE49-F238E27FC236}">
                <a16:creationId xmlns:a16="http://schemas.microsoft.com/office/drawing/2014/main" id="{459924FD-7C42-41A0-9D97-0B91A5310453}"/>
              </a:ext>
            </a:extLst>
          </p:cNvPr>
          <p:cNvPicPr>
            <a:picLocks noChangeAspect="1"/>
          </p:cNvPicPr>
          <p:nvPr/>
        </p:nvPicPr>
        <p:blipFill>
          <a:blip r:embed="rId2"/>
          <a:stretch>
            <a:fillRect/>
          </a:stretch>
        </p:blipFill>
        <p:spPr>
          <a:xfrm>
            <a:off x="7254966" y="1732975"/>
            <a:ext cx="4669765" cy="4251052"/>
          </a:xfrm>
          <a:prstGeom prst="rect">
            <a:avLst/>
          </a:prstGeom>
        </p:spPr>
      </p:pic>
    </p:spTree>
    <p:extLst>
      <p:ext uri="{BB962C8B-B14F-4D97-AF65-F5344CB8AC3E}">
        <p14:creationId xmlns:p14="http://schemas.microsoft.com/office/powerpoint/2010/main" val="1889478619"/>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9F3E-C893-4CD6-9FD5-E1839ADCE102}"/>
              </a:ext>
            </a:extLst>
          </p:cNvPr>
          <p:cNvSpPr>
            <a:spLocks noGrp="1"/>
          </p:cNvSpPr>
          <p:nvPr>
            <p:ph type="title"/>
          </p:nvPr>
        </p:nvSpPr>
        <p:spPr/>
        <p:txBody>
          <a:bodyPr anchor="t"/>
          <a:lstStyle/>
          <a:p>
            <a:r>
              <a:rPr lang="en-US"/>
              <a:t>Web Apps Control Code List</a:t>
            </a:r>
            <a:endParaRPr lang="en-US" b="0"/>
          </a:p>
          <a:p>
            <a:endParaRPr lang="en-US"/>
          </a:p>
        </p:txBody>
      </p:sp>
      <p:sp>
        <p:nvSpPr>
          <p:cNvPr id="3" name="Content Placeholder 2">
            <a:extLst>
              <a:ext uri="{FF2B5EF4-FFF2-40B4-BE49-F238E27FC236}">
                <a16:creationId xmlns:a16="http://schemas.microsoft.com/office/drawing/2014/main" id="{356FE5F2-A16C-45EB-B0D4-F7505AB73671}"/>
              </a:ext>
            </a:extLst>
          </p:cNvPr>
          <p:cNvSpPr>
            <a:spLocks noGrp="1"/>
          </p:cNvSpPr>
          <p:nvPr>
            <p:ph type="body" sz="quarter" idx="10"/>
          </p:nvPr>
        </p:nvSpPr>
        <p:spPr/>
        <p:txBody>
          <a:bodyPr anchor="t"/>
          <a:lstStyle/>
          <a:p>
            <a:r>
              <a:rPr lang="en-US">
                <a:cs typeface="Segoe UI"/>
              </a:rPr>
              <a:t>Timecard Project</a:t>
            </a:r>
          </a:p>
          <a:p>
            <a:pPr lvl="1">
              <a:buClr>
                <a:srgbClr val="A6A6A6"/>
              </a:buClr>
              <a:buFont typeface="Calibri" charset="2"/>
              <a:buChar char="‒"/>
            </a:pPr>
            <a:r>
              <a:rPr lang="en-US">
                <a:cs typeface="Segoe UI"/>
              </a:rPr>
              <a:t>Show Contract</a:t>
            </a:r>
          </a:p>
          <a:p>
            <a:pPr lvl="1">
              <a:buClr>
                <a:srgbClr val="A6A6A6"/>
              </a:buClr>
              <a:buFont typeface="Calibri" charset="2"/>
              <a:buChar char="‒"/>
            </a:pPr>
            <a:r>
              <a:rPr lang="en-US">
                <a:cs typeface="Segoe UI"/>
              </a:rPr>
              <a:t>Shows Customer</a:t>
            </a:r>
          </a:p>
          <a:p>
            <a:r>
              <a:rPr lang="en-US">
                <a:cs typeface="Segoe UI"/>
              </a:rPr>
              <a:t>Timecard – Reopen Completed TC</a:t>
            </a:r>
          </a:p>
          <a:p>
            <a:r>
              <a:rPr lang="en-US">
                <a:cs typeface="Segoe UI"/>
              </a:rPr>
              <a:t>Timecard – Skip Menu</a:t>
            </a:r>
          </a:p>
          <a:p>
            <a:r>
              <a:rPr lang="en-US">
                <a:cs typeface="Segoe UI"/>
              </a:rPr>
              <a:t>Timecard Status lines </a:t>
            </a:r>
          </a:p>
        </p:txBody>
      </p:sp>
      <p:pic>
        <p:nvPicPr>
          <p:cNvPr id="4" name="Picture 10" descr="A screenshot of a cell phone&#10;&#10;Description generated with very high confidence">
            <a:extLst>
              <a:ext uri="{FF2B5EF4-FFF2-40B4-BE49-F238E27FC236}">
                <a16:creationId xmlns:a16="http://schemas.microsoft.com/office/drawing/2014/main" id="{838DEB02-5FA4-4BCA-A107-D47C4ABB92A8}"/>
              </a:ext>
            </a:extLst>
          </p:cNvPr>
          <p:cNvPicPr>
            <a:picLocks noChangeAspect="1"/>
          </p:cNvPicPr>
          <p:nvPr/>
        </p:nvPicPr>
        <p:blipFill>
          <a:blip r:embed="rId2"/>
          <a:stretch>
            <a:fillRect/>
          </a:stretch>
        </p:blipFill>
        <p:spPr>
          <a:xfrm>
            <a:off x="7254812" y="1490379"/>
            <a:ext cx="4669765" cy="4251052"/>
          </a:xfrm>
          <a:prstGeom prst="rect">
            <a:avLst/>
          </a:prstGeom>
        </p:spPr>
      </p:pic>
    </p:spTree>
    <p:extLst>
      <p:ext uri="{BB962C8B-B14F-4D97-AF65-F5344CB8AC3E}">
        <p14:creationId xmlns:p14="http://schemas.microsoft.com/office/powerpoint/2010/main" val="826896967"/>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9F3E-C893-4CD6-9FD5-E1839ADCE102}"/>
              </a:ext>
            </a:extLst>
          </p:cNvPr>
          <p:cNvSpPr>
            <a:spLocks noGrp="1"/>
          </p:cNvSpPr>
          <p:nvPr>
            <p:ph type="title"/>
          </p:nvPr>
        </p:nvSpPr>
        <p:spPr/>
        <p:txBody>
          <a:bodyPr anchor="t"/>
          <a:lstStyle/>
          <a:p>
            <a:r>
              <a:rPr lang="en-US"/>
              <a:t>Web Apps Control Code List</a:t>
            </a:r>
            <a:endParaRPr lang="en-US" b="0"/>
          </a:p>
          <a:p>
            <a:endParaRPr lang="en-US"/>
          </a:p>
        </p:txBody>
      </p:sp>
      <p:sp>
        <p:nvSpPr>
          <p:cNvPr id="3" name="Content Placeholder 2">
            <a:extLst>
              <a:ext uri="{FF2B5EF4-FFF2-40B4-BE49-F238E27FC236}">
                <a16:creationId xmlns:a16="http://schemas.microsoft.com/office/drawing/2014/main" id="{356FE5F2-A16C-45EB-B0D4-F7505AB73671}"/>
              </a:ext>
            </a:extLst>
          </p:cNvPr>
          <p:cNvSpPr>
            <a:spLocks noGrp="1"/>
          </p:cNvSpPr>
          <p:nvPr>
            <p:ph type="body" sz="quarter" idx="10"/>
          </p:nvPr>
        </p:nvSpPr>
        <p:spPr>
          <a:xfrm>
            <a:off x="269304" y="1187645"/>
            <a:ext cx="6985508" cy="2266583"/>
          </a:xfrm>
        </p:spPr>
        <p:txBody>
          <a:bodyPr anchor="t"/>
          <a:lstStyle/>
          <a:p>
            <a:r>
              <a:rPr lang="en-US" dirty="0">
                <a:cs typeface="Segoe UI"/>
              </a:rPr>
              <a:t>Timecard – Reopen Completed Timecard</a:t>
            </a:r>
            <a:endParaRPr lang="en-US" dirty="0"/>
          </a:p>
          <a:p>
            <a:endParaRPr lang="en-US" dirty="0">
              <a:cs typeface="Segoe UI"/>
            </a:endParaRPr>
          </a:p>
          <a:p>
            <a:r>
              <a:rPr lang="en-US" dirty="0">
                <a:cs typeface="Segoe UI"/>
              </a:rPr>
              <a:t>Timecard – Skip Menu</a:t>
            </a:r>
          </a:p>
          <a:p>
            <a:r>
              <a:rPr lang="en-US" dirty="0">
                <a:cs typeface="Segoe UI"/>
              </a:rPr>
              <a:t>Timecard Status lines </a:t>
            </a:r>
          </a:p>
          <a:p>
            <a:pPr lvl="1">
              <a:buClr>
                <a:srgbClr val="A6A6A6"/>
              </a:buClr>
            </a:pPr>
            <a:endParaRPr lang="en-US" dirty="0">
              <a:cs typeface="Segoe UI"/>
            </a:endParaRPr>
          </a:p>
        </p:txBody>
      </p:sp>
      <p:pic>
        <p:nvPicPr>
          <p:cNvPr id="4" name="Picture 10" descr="A screenshot of a cell phone&#10;&#10;Description generated with very high confidence">
            <a:extLst>
              <a:ext uri="{FF2B5EF4-FFF2-40B4-BE49-F238E27FC236}">
                <a16:creationId xmlns:a16="http://schemas.microsoft.com/office/drawing/2014/main" id="{838DEB02-5FA4-4BCA-A107-D47C4ABB92A8}"/>
              </a:ext>
            </a:extLst>
          </p:cNvPr>
          <p:cNvPicPr>
            <a:picLocks noChangeAspect="1"/>
          </p:cNvPicPr>
          <p:nvPr/>
        </p:nvPicPr>
        <p:blipFill>
          <a:blip r:embed="rId2"/>
          <a:stretch>
            <a:fillRect/>
          </a:stretch>
        </p:blipFill>
        <p:spPr>
          <a:xfrm>
            <a:off x="7254812" y="1490379"/>
            <a:ext cx="4669765" cy="4251052"/>
          </a:xfrm>
          <a:prstGeom prst="rect">
            <a:avLst/>
          </a:prstGeom>
        </p:spPr>
      </p:pic>
    </p:spTree>
    <p:extLst>
      <p:ext uri="{BB962C8B-B14F-4D97-AF65-F5344CB8AC3E}">
        <p14:creationId xmlns:p14="http://schemas.microsoft.com/office/powerpoint/2010/main" val="507288341"/>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4107" y="358435"/>
            <a:ext cx="11504118" cy="1299505"/>
          </a:xfrm>
          <a:prstGeom prst="rect">
            <a:avLst/>
          </a:prstGeom>
        </p:spPr>
        <p:txBody>
          <a:bodyPr/>
          <a:lstStyle>
            <a:lvl1pPr algn="l" defTabSz="932651" rtl="0" eaLnBrk="1" latinLnBrk="0" hangingPunct="1">
              <a:lnSpc>
                <a:spcPct val="90000"/>
              </a:lnSpc>
              <a:spcBef>
                <a:spcPct val="0"/>
              </a:spcBef>
              <a:buNone/>
              <a:defRPr lang="en-US" sz="5400" b="0" kern="1200" cap="none" spc="-102" baseline="0" dirty="0">
                <a:ln w="3175">
                  <a:noFill/>
                </a:ln>
                <a:gradFill>
                  <a:gsLst>
                    <a:gs pos="1250">
                      <a:schemeClr val="tx1"/>
                    </a:gs>
                    <a:gs pos="100000">
                      <a:schemeClr val="tx1"/>
                    </a:gs>
                  </a:gsLst>
                  <a:lin ang="5400000" scaled="0"/>
                </a:gradFill>
                <a:effectLst/>
                <a:latin typeface="+mj-lt"/>
                <a:ea typeface="+mn-ea"/>
                <a:cs typeface="Segoe UI" pitchFamily="34" charset="0"/>
              </a:defRPr>
            </a:lvl1pPr>
          </a:lstStyle>
          <a:p>
            <a:endParaRPr lang="en-US" sz="5294"/>
          </a:p>
        </p:txBody>
      </p:sp>
      <p:sp>
        <p:nvSpPr>
          <p:cNvPr id="3" name="Content Placeholder 2"/>
          <p:cNvSpPr txBox="1">
            <a:spLocks/>
          </p:cNvSpPr>
          <p:nvPr/>
        </p:nvSpPr>
        <p:spPr>
          <a:xfrm>
            <a:off x="448213" y="1790225"/>
            <a:ext cx="11280012" cy="4111726"/>
          </a:xfrm>
          <a:prstGeom prst="rect">
            <a:avLst/>
          </a:prstGeom>
        </p:spPr>
        <p:txBody>
          <a:bodyPr>
            <a:normAutofit/>
          </a:bodyPr>
          <a:lstStyle>
            <a:lvl1pPr marL="0" marR="0" indent="0" algn="l" defTabSz="932651" rtl="0" eaLnBrk="1" fontAlgn="auto" latinLnBrk="0" hangingPunct="1">
              <a:lnSpc>
                <a:spcPct val="90000"/>
              </a:lnSpc>
              <a:spcBef>
                <a:spcPts val="1200"/>
              </a:spcBef>
              <a:spcAft>
                <a:spcPts val="0"/>
              </a:spcAft>
              <a:buClrTx/>
              <a:buSzPct val="90000"/>
              <a:buFont typeface="Arial" pitchFamily="34" charset="0"/>
              <a:buNone/>
              <a:tabLst/>
              <a:defRPr sz="4000" b="0" kern="1200" spc="0" baseline="0">
                <a:gradFill>
                  <a:gsLst>
                    <a:gs pos="1250">
                      <a:schemeClr val="tx1"/>
                    </a:gs>
                    <a:gs pos="100000">
                      <a:schemeClr val="tx1"/>
                    </a:gs>
                  </a:gsLst>
                  <a:lin ang="5400000" scaled="0"/>
                </a:gradFill>
                <a:latin typeface="+mj-lt"/>
                <a:ea typeface="+mn-ea"/>
                <a:cs typeface="+mn-cs"/>
              </a:defRPr>
            </a:lvl1pPr>
            <a:lvl2pPr marL="4763" marR="0" indent="0" algn="l" defTabSz="932651"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0" marR="0" indent="0" algn="l" defTabSz="932651"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3pPr>
            <a:lvl4pPr marL="1028599" marR="0" indent="-1028599" algn="l" defTabSz="932651" rtl="0" eaLnBrk="1" fontAlgn="auto" latinLnBrk="0" hangingPunct="1">
              <a:lnSpc>
                <a:spcPct val="90000"/>
              </a:lnSpc>
              <a:spcBef>
                <a:spcPct val="200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4pPr>
            <a:lvl5pPr marL="1028599" marR="0" indent="-1028599" algn="l" defTabSz="932651" rtl="0" eaLnBrk="1" fontAlgn="auto" latinLnBrk="0" hangingPunct="1">
              <a:lnSpc>
                <a:spcPct val="90000"/>
              </a:lnSpc>
              <a:spcBef>
                <a:spcPct val="200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5pPr>
            <a:lvl6pPr marL="2564788"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15"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40"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767"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4217" indent="-504217">
              <a:buFont typeface="Arial" pitchFamily="34" charset="0"/>
              <a:buAutoNum type="arabicPeriod"/>
            </a:pPr>
            <a:endParaRPr lang="en-US" sz="3921"/>
          </a:p>
        </p:txBody>
      </p:sp>
      <p:sp>
        <p:nvSpPr>
          <p:cNvPr id="4" name="Title 3"/>
          <p:cNvSpPr>
            <a:spLocks noGrp="1"/>
          </p:cNvSpPr>
          <p:nvPr>
            <p:ph type="title"/>
          </p:nvPr>
        </p:nvSpPr>
        <p:spPr>
          <a:prstGeom prst="rect">
            <a:avLst/>
          </a:prstGeom>
        </p:spPr>
        <p:txBody>
          <a:bodyPr/>
          <a:lstStyle/>
          <a:p>
            <a:r>
              <a:rPr lang="en-US"/>
              <a:t>Recap</a:t>
            </a:r>
            <a:br>
              <a:rPr lang="en-US"/>
            </a:br>
            <a:endParaRPr lang="en-US"/>
          </a:p>
        </p:txBody>
      </p:sp>
      <p:sp>
        <p:nvSpPr>
          <p:cNvPr id="5" name="Content Placeholder 4"/>
          <p:cNvSpPr>
            <a:spLocks noGrp="1"/>
          </p:cNvSpPr>
          <p:nvPr>
            <p:ph type="body" sz="quarter" idx="10"/>
          </p:nvPr>
        </p:nvSpPr>
        <p:spPr>
          <a:xfrm>
            <a:off x="269304" y="1187645"/>
            <a:ext cx="11655078" cy="3061864"/>
          </a:xfrm>
        </p:spPr>
        <p:txBody>
          <a:bodyPr/>
          <a:lstStyle/>
          <a:p>
            <a:r>
              <a:rPr lang="en-US" dirty="0"/>
              <a:t>Web App enhancements</a:t>
            </a:r>
          </a:p>
          <a:p>
            <a:r>
              <a:rPr lang="en-US" dirty="0"/>
              <a:t>Web Apps 2018 enhancements</a:t>
            </a:r>
          </a:p>
          <a:p>
            <a:endParaRPr lang="en-US" dirty="0"/>
          </a:p>
          <a:p>
            <a:r>
              <a:rPr lang="en-US" dirty="0"/>
              <a:t>New Web Apps enhancements?</a:t>
            </a:r>
          </a:p>
          <a:p>
            <a:r>
              <a:rPr lang="en-US" dirty="0"/>
              <a:t>Contact v-jsuwyn@Microsoft.com</a:t>
            </a:r>
          </a:p>
        </p:txBody>
      </p:sp>
    </p:spTree>
    <p:extLst>
      <p:ext uri="{BB962C8B-B14F-4D97-AF65-F5344CB8AC3E}">
        <p14:creationId xmlns:p14="http://schemas.microsoft.com/office/powerpoint/2010/main" val="2566947762"/>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30962"/>
      </p:ext>
    </p:extLst>
  </p:cSld>
  <p:clrMapOvr>
    <a:masterClrMapping/>
  </p:clrMapOvr>
  <p:transition>
    <p:fade/>
  </p:transition>
</p:sld>
</file>

<file path=ppt/theme/theme1.xml><?xml version="1.0" encoding="utf-8"?>
<a:theme xmlns:a="http://schemas.openxmlformats.org/drawingml/2006/main" name="1_WHITE TEMPLATE">
  <a:themeElements>
    <a:clrScheme name="2016 - Template BLUE, light back">
      <a:dk1>
        <a:srgbClr val="353535"/>
      </a:dk1>
      <a:lt1>
        <a:srgbClr val="FFFFFF"/>
      </a:lt1>
      <a:dk2>
        <a:srgbClr val="0078D7"/>
      </a:dk2>
      <a:lt2>
        <a:srgbClr val="EAEAEA"/>
      </a:lt2>
      <a:accent1>
        <a:srgbClr val="0078D7"/>
      </a:accent1>
      <a:accent2>
        <a:srgbClr val="002050"/>
      </a:accent2>
      <a:accent3>
        <a:srgbClr val="00BCF2"/>
      </a:accent3>
      <a:accent4>
        <a:srgbClr val="B4009E"/>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13.potx" id="{BA7D5050-3AD0-4CB6-9A61-7BECC949B49C}" vid="{7868751D-28D7-49DA-9A1E-005CDB50450F}"/>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IGHT GRAY TEMPLATE">
  <a:themeElements>
    <a:clrScheme name="BT - Blue - light gray">
      <a:dk1>
        <a:srgbClr val="353535"/>
      </a:dk1>
      <a:lt1>
        <a:srgbClr val="FFFFFF"/>
      </a:lt1>
      <a:dk2>
        <a:srgbClr val="0078D7"/>
      </a:dk2>
      <a:lt2>
        <a:srgbClr val="E6E6E6"/>
      </a:lt2>
      <a:accent1>
        <a:srgbClr val="0078D7"/>
      </a:accent1>
      <a:accent2>
        <a:srgbClr val="002050"/>
      </a:accent2>
      <a:accent3>
        <a:srgbClr val="00BCF2"/>
      </a:accent3>
      <a:accent4>
        <a:srgbClr val="B4009E"/>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13.potx" id="{BA7D5050-3AD0-4CB6-9A61-7BECC949B49C}" vid="{C620A773-8EDA-4F63-B19F-165144BCFB99}"/>
    </a:ext>
  </a:extLst>
</a:theme>
</file>

<file path=ppt/theme/theme4.xml><?xml version="1.0" encoding="utf-8"?>
<a:theme xmlns:a="http://schemas.openxmlformats.org/drawingml/2006/main" name="DARK GRAY TEMPLATE">
  <a:themeElements>
    <a:clrScheme name="BT - Blue - dark background">
      <a:dk1>
        <a:srgbClr val="353535"/>
      </a:dk1>
      <a:lt1>
        <a:srgbClr val="FFFFFF"/>
      </a:lt1>
      <a:dk2>
        <a:srgbClr val="0078D7"/>
      </a:dk2>
      <a:lt2>
        <a:srgbClr val="CDF4FF"/>
      </a:lt2>
      <a:accent1>
        <a:srgbClr val="0078D7"/>
      </a:accent1>
      <a:accent2>
        <a:srgbClr val="D2D2D2"/>
      </a:accent2>
      <a:accent3>
        <a:srgbClr val="00BCF2"/>
      </a:accent3>
      <a:accent4>
        <a:srgbClr val="B4009E"/>
      </a:accent4>
      <a:accent5>
        <a:srgbClr val="FFB9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BLUE_2017_13.potx" id="{BA7D5050-3AD0-4CB6-9A61-7BECC949B49C}" vid="{1EE7FF6B-7C85-492F-933D-8CFD82A3F95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BSLanguageTaxHTField0 xmlns="0c3d4703-8ff5-49e1-9e07-2d346762bcb1">
      <Terms xmlns="http://schemas.microsoft.com/office/infopath/2007/PartnerControls">
        <TermInfo xmlns="http://schemas.microsoft.com/office/infopath/2007/PartnerControls">
          <TermName xmlns="http://schemas.microsoft.com/office/infopath/2007/PartnerControls">English (US)</TermName>
          <TermId xmlns="http://schemas.microsoft.com/office/infopath/2007/PartnerControls">163c3180-3e4d-4548-9a4a-2eb81ee5fc7a</TermId>
        </TermInfo>
      </Terms>
    </MBSLanguageTaxHTField0>
    <MBSContactPerson xmlns="0c3d4703-8ff5-49e1-9e07-2d346762bcb1">
      <UserInfo>
        <DisplayName>v-jeswyn</DisplayName>
        <AccountId>338554</AccountId>
        <AccountType/>
      </UserInfo>
    </MBSContactPerson>
    <TaxCatchAll xmlns="b4b01d45-ee16-4b96-97b4-9611b9de13d7">
      <Value>11</Value>
      <Value>1</Value>
    </TaxCatchAll>
    <ProductTaxHTField0 xmlns="0c3d4703-8ff5-49e1-9e07-2d346762bcb1">
      <Terms xmlns="http://schemas.microsoft.com/office/infopath/2007/PartnerControls"/>
    </ProductTaxHTField0>
    <LocationSiteTaxHTField0 xmlns="0c3d4703-8ff5-49e1-9e07-2d346762bcb1">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5b925955-48fb-49b7-8ccf-a0fdc4b43c6b</TermId>
        </TermInfo>
      </Terms>
    </LocationSiteTaxHTField0>
    <_dlc_DocId xmlns="b4b01d45-ee16-4b96-97b4-9611b9de13d7">MBSDYN-3-10880</_dlc_DocId>
    <_dlc_DocIdUrl xmlns="b4b01d45-ee16-4b96-97b4-9611b9de13d7">
      <Url>https://mbs.microsoft.com/_layouts/15/DocIdRedir.aspx?ID=MBSDYN-3-10880</Url>
      <Description>MBSDYN-3-10880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MBS Document" ma:contentTypeID="0x010100BDDF5AE45CD548A5AFCCFF3FFCE2E614006382D02D7FFAEF4CB58BAD739481AF85" ma:contentTypeVersion="4" ma:contentTypeDescription="MBS  File Content Type" ma:contentTypeScope="" ma:versionID="373c7aea5aad0d229b4b79a3e8774325">
  <xsd:schema xmlns:xsd="http://www.w3.org/2001/XMLSchema" xmlns:xs="http://www.w3.org/2001/XMLSchema" xmlns:p="http://schemas.microsoft.com/office/2006/metadata/properties" xmlns:ns3="b4b01d45-ee16-4b96-97b4-9611b9de13d7" xmlns:ns4="0c3d4703-8ff5-49e1-9e07-2d346762bcb1" targetNamespace="http://schemas.microsoft.com/office/2006/metadata/properties" ma:root="true" ma:fieldsID="5f58a854f1439633e2173e35ee899fca" ns3:_="" ns4:_="">
    <xsd:import namespace="b4b01d45-ee16-4b96-97b4-9611b9de13d7"/>
    <xsd:import namespace="0c3d4703-8ff5-49e1-9e07-2d346762bcb1"/>
    <xsd:element name="properties">
      <xsd:complexType>
        <xsd:sequence>
          <xsd:element name="documentManagement">
            <xsd:complexType>
              <xsd:all>
                <xsd:element ref="ns3:_dlc_DocId" minOccurs="0"/>
                <xsd:element ref="ns3:_dlc_DocIdUrl" minOccurs="0"/>
                <xsd:element ref="ns3:_dlc_DocIdPersistId" minOccurs="0"/>
                <xsd:element ref="ns4:MBSContactPerson"/>
                <xsd:element ref="ns4:ProductTaxHTField0" minOccurs="0"/>
                <xsd:element ref="ns4:MBSLanguageTaxHTField0" minOccurs="0"/>
                <xsd:element ref="ns4:LocationSiteTaxHTField0" minOccurs="0"/>
                <xsd:element ref="ns3:TaxCatchAl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b01d45-ee16-4b96-97b4-9611b9de13d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8" nillable="true" ma:displayName="Taxonomy Catch All Column" ma:description="" ma:hidden="true" ma:list="{a4563e8c-5ecd-46ef-abd3-d913326afcbc}" ma:internalName="TaxCatchAll" ma:showField="CatchAllData" ma:web="b4b01d45-ee16-4b96-97b4-9611b9de13d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3d4703-8ff5-49e1-9e07-2d346762bcb1" elementFormDefault="qualified">
    <xsd:import namespace="http://schemas.microsoft.com/office/2006/documentManagement/types"/>
    <xsd:import namespace="http://schemas.microsoft.com/office/infopath/2007/PartnerControls"/>
    <xsd:element name="MBSContactPerson" ma:index="11" ma:displayName="Contact" ma:internalName="MBSContactPerson"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roductTaxHTField0" ma:index="13" nillable="true" ma:taxonomy="true" ma:internalName="ProductTaxHTField0" ma:taxonomyFieldName="Product" ma:displayName="Product" ma:fieldId="{96b1a73b-2550-495b-8458-91206d879676}" ma:taxonomyMulti="true" ma:sspId="544159fc-6634-48e2-9a1d-1d77dceec34c" ma:termSetId="05ec298d-f3be-41c7-90b9-45d32b76cdb2" ma:anchorId="00000000-0000-0000-0000-000000000000" ma:open="false" ma:isKeyword="false">
      <xsd:complexType>
        <xsd:sequence>
          <xsd:element ref="pc:Terms" minOccurs="0" maxOccurs="1"/>
        </xsd:sequence>
      </xsd:complexType>
    </xsd:element>
    <xsd:element name="MBSLanguageTaxHTField0" ma:index="15" ma:taxonomy="true" ma:internalName="MBSLanguageTaxHTField0" ma:taxonomyFieldName="MBSLanguage" ma:displayName="Language" ma:fieldId="{4dcf9656-6875-42d4-b444-30ef22c27c0c}" ma:sspId="544159fc-6634-48e2-9a1d-1d77dceec34c" ma:termSetId="05439304-7b86-4e3a-ac11-8f304e114689" ma:anchorId="00000000-0000-0000-0000-000000000000" ma:open="false" ma:isKeyword="false">
      <xsd:complexType>
        <xsd:sequence>
          <xsd:element ref="pc:Terms" minOccurs="0" maxOccurs="1"/>
        </xsd:sequence>
      </xsd:complexType>
    </xsd:element>
    <xsd:element name="LocationSiteTaxHTField0" ma:index="17" ma:taxonomy="true" ma:internalName="LocationSiteTaxHTField0" ma:taxonomyFieldName="LocationSite" ma:displayName="Location Site" ma:fieldId="{9e1a768b-c2b0-4620-92de-31f3c86d2482}" ma:sspId="544159fc-6634-48e2-9a1d-1d77dceec34c" ma:termSetId="a56f5750-fbbb-4c58-9240-6606062cba7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EABCA2-9935-4508-97A9-7E049A621FFA}"/>
</file>

<file path=customXml/itemProps2.xml><?xml version="1.0" encoding="utf-8"?>
<ds:datastoreItem xmlns:ds="http://schemas.openxmlformats.org/officeDocument/2006/customXml" ds:itemID="{580AF948-CD1C-466E-8AC6-5F9857FC2EC4}"/>
</file>

<file path=customXml/itemProps3.xml><?xml version="1.0" encoding="utf-8"?>
<ds:datastoreItem xmlns:ds="http://schemas.openxmlformats.org/officeDocument/2006/customXml" ds:itemID="{C668C38C-350F-4AE7-BC81-579A38AE5DF4}"/>
</file>

<file path=customXml/itemProps4.xml><?xml version="1.0" encoding="utf-8"?>
<ds:datastoreItem xmlns:ds="http://schemas.openxmlformats.org/officeDocument/2006/customXml" ds:itemID="{F4C719FE-AD13-41DE-9796-5496684E6DEA}"/>
</file>

<file path=docProps/app.xml><?xml version="1.0" encoding="utf-8"?>
<Properties xmlns="http://schemas.openxmlformats.org/officeDocument/2006/extended-properties" xmlns:vt="http://schemas.openxmlformats.org/officeDocument/2006/docPropsVTypes">
  <Template>MSFT Dynamics SL 2018 Template</Template>
  <TotalTime>10335</TotalTime>
  <Words>2262</Words>
  <Application>Microsoft Office PowerPoint</Application>
  <PresentationFormat>Widescreen</PresentationFormat>
  <Paragraphs>448</Paragraphs>
  <Slides>98</Slides>
  <Notes>76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98</vt:i4>
      </vt:variant>
    </vt:vector>
  </HeadingPairs>
  <TitlesOfParts>
    <vt:vector size="113" baseType="lpstr">
      <vt:lpstr>Arial</vt:lpstr>
      <vt:lpstr>Calibri</vt:lpstr>
      <vt:lpstr>Calibri Light</vt:lpstr>
      <vt:lpstr>Consolas</vt:lpstr>
      <vt:lpstr>Segoe UI</vt:lpstr>
      <vt:lpstr>Segoe UI Light</vt:lpstr>
      <vt:lpstr>Segoe UI Semibold</vt:lpstr>
      <vt:lpstr>Segoe UI Semilight</vt:lpstr>
      <vt:lpstr>Times New Roman</vt:lpstr>
      <vt:lpstr>Verdana</vt:lpstr>
      <vt:lpstr>Wingdings</vt:lpstr>
      <vt:lpstr>1_WHITE TEMPLATE</vt:lpstr>
      <vt:lpstr>1_Custom Design</vt:lpstr>
      <vt:lpstr>LIGHT GRAY TEMPLATE</vt:lpstr>
      <vt:lpstr>DARK GRAY TEMPLATE</vt:lpstr>
      <vt:lpstr>Microsoft Dynamics SL 2015 &amp; 2018: Web Apps</vt:lpstr>
      <vt:lpstr>Microsoft Dynamics SL Web Apps</vt:lpstr>
      <vt:lpstr>Responsive Technology</vt:lpstr>
      <vt:lpstr>Responsive Technology – Grid/Form View</vt:lpstr>
      <vt:lpstr>Built In Customizing</vt:lpstr>
      <vt:lpstr>Microsoft Dynamics SL Web Apps</vt:lpstr>
      <vt:lpstr>Microsoft Dynamics SL 2018 Web Apps</vt:lpstr>
      <vt:lpstr>PowerPoint Presentation</vt:lpstr>
      <vt:lpstr>Menu Interface</vt:lpstr>
      <vt:lpstr>Menu Tiles</vt:lpstr>
      <vt:lpstr>Menu Tiles</vt:lpstr>
      <vt:lpstr>Add your own Tiles</vt:lpstr>
      <vt:lpstr>Timecard Entry:  Reduce the clicks needed to enter time</vt:lpstr>
      <vt:lpstr>Reduce the clicks needed to enter time</vt:lpstr>
      <vt:lpstr>Buttons</vt:lpstr>
      <vt:lpstr>Want to hide the My Projects button?</vt:lpstr>
      <vt:lpstr>Want to hide the Projects button?</vt:lpstr>
      <vt:lpstr>Viewing Customer Information</vt:lpstr>
      <vt:lpstr>Viewing Customer Information</vt:lpstr>
      <vt:lpstr>Viewing Contact Information</vt:lpstr>
      <vt:lpstr>Viewing Contract Information</vt:lpstr>
      <vt:lpstr>Supports viewing only Project and Task</vt:lpstr>
      <vt:lpstr>Supports viewing only Project/Task</vt:lpstr>
      <vt:lpstr>Number of lines to display per page</vt:lpstr>
      <vt:lpstr>Number of lines to display per page</vt:lpstr>
      <vt:lpstr>Reopening Completed Timecards</vt:lpstr>
      <vt:lpstr>Recalling Timecards before approval</vt:lpstr>
      <vt:lpstr>Timecard Entry Login Warning</vt:lpstr>
      <vt:lpstr>Timecard Entry Login Warning</vt:lpstr>
      <vt:lpstr>Timecard Deleting Lines</vt:lpstr>
      <vt:lpstr>Timecard Invoice Comments &amp; Notes</vt:lpstr>
      <vt:lpstr>Timecard Entry – Duplicating Timecards</vt:lpstr>
      <vt:lpstr>Document &amp; Line Item Approval</vt:lpstr>
      <vt:lpstr>Add Change Reason to Approval Screens</vt:lpstr>
      <vt:lpstr>Expense Entry:  Number of lines to display per page</vt:lpstr>
      <vt:lpstr>Number of lines to display per page</vt:lpstr>
      <vt:lpstr>Lookup field includes Expense Report Date</vt:lpstr>
      <vt:lpstr>Impersonate Users</vt:lpstr>
      <vt:lpstr>Impersonate Users</vt:lpstr>
      <vt:lpstr>Expense Entry Lookup on Amount</vt:lpstr>
      <vt:lpstr>Auto populate Project &amp; Task</vt:lpstr>
      <vt:lpstr>Auto populate Project &amp; Task</vt:lpstr>
      <vt:lpstr>Add Change Reason to Expense</vt:lpstr>
      <vt:lpstr>Rejected Timecards</vt:lpstr>
      <vt:lpstr>Hide Expense Fields</vt:lpstr>
      <vt:lpstr>Hide Expense Fields</vt:lpstr>
      <vt:lpstr>Expense Report prints notes</vt:lpstr>
      <vt:lpstr>Document Approval and Line Item Approval</vt:lpstr>
      <vt:lpstr>Approval Added Fields</vt:lpstr>
      <vt:lpstr>Document Approval Layout</vt:lpstr>
      <vt:lpstr>Line Approvals – Total Hours</vt:lpstr>
      <vt:lpstr>Line Approvals - Details</vt:lpstr>
      <vt:lpstr>Budget Edit displays all Budget Types at one time</vt:lpstr>
      <vt:lpstr>Resource Planning by Project</vt:lpstr>
      <vt:lpstr>Employee Revenue and Expense Inquiry</vt:lpstr>
      <vt:lpstr>Employee Project Revenue and Expense Detail Inquiry</vt:lpstr>
      <vt:lpstr>Assignment Summary by Resource</vt:lpstr>
      <vt:lpstr>Assignment Summary by Project-Task </vt:lpstr>
      <vt:lpstr>Resource Planning Line Items</vt:lpstr>
      <vt:lpstr>Resource Planning Line Items</vt:lpstr>
      <vt:lpstr>Resource Assigned Current Grid Total </vt:lpstr>
      <vt:lpstr>Copying Planned Hours to Actual</vt:lpstr>
      <vt:lpstr>Copying Planned Hours to Actual</vt:lpstr>
      <vt:lpstr>Planned vs Actual Hours Inquiry</vt:lpstr>
      <vt:lpstr>Planned vs Actual Hours Detail Inquiry</vt:lpstr>
      <vt:lpstr>Project Analyst–Unbilled Summary-Billing Detail Inquiry</vt:lpstr>
      <vt:lpstr>Project Analyst – Project Net Profit</vt:lpstr>
      <vt:lpstr>Project Analyst – Project Net Profit</vt:lpstr>
      <vt:lpstr>Quick Query – General Ledger</vt:lpstr>
      <vt:lpstr>Communicator</vt:lpstr>
      <vt:lpstr>Administration Label change</vt:lpstr>
      <vt:lpstr>Required Field</vt:lpstr>
      <vt:lpstr>New Web Apps</vt:lpstr>
      <vt:lpstr>Customer Maintenance</vt:lpstr>
      <vt:lpstr>Vendor Maintenance</vt:lpstr>
      <vt:lpstr>Employee Maintenance</vt:lpstr>
      <vt:lpstr>External Links</vt:lpstr>
      <vt:lpstr>External Links</vt:lpstr>
      <vt:lpstr>Web Apps 2018</vt:lpstr>
      <vt:lpstr>New Login Screen</vt:lpstr>
      <vt:lpstr>Timecard – Skip submenu</vt:lpstr>
      <vt:lpstr>Print to multiple users</vt:lpstr>
      <vt:lpstr>Project Lookup – Common</vt:lpstr>
      <vt:lpstr>Project Lookup – Recent</vt:lpstr>
      <vt:lpstr>Timecard Status</vt:lpstr>
      <vt:lpstr>Vendor &amp; Customer – Quick Send</vt:lpstr>
      <vt:lpstr>Invoice Comments</vt:lpstr>
      <vt:lpstr>Limt Timecard Corrections</vt:lpstr>
      <vt:lpstr>Tooltip information</vt:lpstr>
      <vt:lpstr>Project Charge Entry</vt:lpstr>
      <vt:lpstr>Project Change Orders</vt:lpstr>
      <vt:lpstr>Built-In Customizations</vt:lpstr>
      <vt:lpstr>Web Apps Control Code List</vt:lpstr>
      <vt:lpstr>Web Apps Control Code List </vt:lpstr>
      <vt:lpstr>Web Apps Control Code List </vt:lpstr>
      <vt:lpstr>Web Apps Control Code List </vt:lpstr>
      <vt:lpstr>Recap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 Tips</dc:title>
  <dc:creator>DSLUG</dc:creator>
  <cp:lastModifiedBy>Jeff Suwyn (Plumbline Consulting LLC)</cp:lastModifiedBy>
  <cp:revision>119</cp:revision>
  <dcterms:created xsi:type="dcterms:W3CDTF">2016-08-18T00:59:04Z</dcterms:created>
  <dcterms:modified xsi:type="dcterms:W3CDTF">2018-05-02T17:22:32Z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0x010100BDDF5AE45CD548A5AFCCFF3FFCE2E614006382D02D7FFAEF4CB58BAD739481AF85</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v-jsuwyn@microsoft.com</vt:lpwstr>
  </property>
  <property fmtid="{D5CDD505-2E9C-101B-9397-08002B2CF9AE}" pid="6" name="MSIP_Label_f42aa342-8706-4288-bd11-ebb85995028c_SetDate">
    <vt:lpwstr>2018-04-17T19:23:28.2932392Z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_dlc_DocIdItemGuid">
    <vt:lpwstr>366599e9-59f9-4580-a28f-14f789f62320</vt:lpwstr>
  </property>
  <property fmtid="{D5CDD505-2E9C-101B-9397-08002B2CF9AE}" pid="12" name="LocationSite">
    <vt:lpwstr>11;#Global|5b925955-48fb-49b7-8ccf-a0fdc4b43c6b</vt:lpwstr>
  </property>
  <property fmtid="{D5CDD505-2E9C-101B-9397-08002B2CF9AE}" pid="13" name="Product">
    <vt:lpwstr/>
  </property>
  <property fmtid="{D5CDD505-2E9C-101B-9397-08002B2CF9AE}" pid="14" name="MBSLanguage">
    <vt:lpwstr>1;#English (US)|163c3180-3e4d-4548-9a4a-2eb81ee5fc7a</vt:lpwstr>
  </property>
</Properties>
</file>