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475" r:id="rId5"/>
    <p:sldMasterId id="2147484495" r:id="rId6"/>
  </p:sldMasterIdLst>
  <p:notesMasterIdLst>
    <p:notesMasterId r:id="rId34"/>
  </p:notesMasterIdLst>
  <p:handoutMasterIdLst>
    <p:handoutMasterId r:id="rId35"/>
  </p:handoutMasterIdLst>
  <p:sldIdLst>
    <p:sldId id="554" r:id="rId7"/>
    <p:sldId id="1722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45" r:id="rId26"/>
    <p:sldId id="546" r:id="rId27"/>
    <p:sldId id="547" r:id="rId28"/>
    <p:sldId id="548" r:id="rId29"/>
    <p:sldId id="549" r:id="rId30"/>
    <p:sldId id="550" r:id="rId31"/>
    <p:sldId id="411" r:id="rId32"/>
    <p:sldId id="320" r:id="rId3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C10"/>
    <a:srgbClr val="FFFFFF"/>
    <a:srgbClr val="000000"/>
    <a:srgbClr val="353535"/>
    <a:srgbClr val="0078D7"/>
    <a:srgbClr val="FF8C00"/>
    <a:srgbClr val="D83B01"/>
    <a:srgbClr val="FFB900"/>
    <a:srgbClr val="FF505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82526" autoAdjust="0"/>
  </p:normalViewPr>
  <p:slideViewPr>
    <p:cSldViewPr>
      <p:cViewPr varScale="1">
        <p:scale>
          <a:sx n="132" d="100"/>
          <a:sy n="132" d="100"/>
        </p:scale>
        <p:origin x="129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t>5/2/2018 1:17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t>5/2/2018 1:17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5/2/2018 1:18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5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25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24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65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48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96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14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39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90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0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18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5/2/2018 1:18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35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5/2/2018 1:18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27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5/2/2018 1:18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18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5/2/2018 1:18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08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42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5/2/2018 1:17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2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6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81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1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5/2/2018 1:18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7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5/2/2018 1:18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4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109B7-91C2-495A-BE1E-5716D5C88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4"/>
            <a:ext cx="9143936" cy="1828800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0063"/>
            <a:ext cx="9143937" cy="730183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9" y="3770246"/>
            <a:ext cx="9144000" cy="461665"/>
          </a:xfrm>
        </p:spPr>
        <p:txBody>
          <a:bodyPr/>
          <a:lstStyle>
            <a:lvl1pPr marL="0" indent="0">
              <a:buNone/>
              <a:defRPr lang="en-US" sz="2000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79425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7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582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79425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and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21189" r="15525" b="7567"/>
          <a:stretch/>
        </p:blipFill>
        <p:spPr>
          <a:xfrm>
            <a:off x="0" y="0"/>
            <a:ext cx="12436475" cy="6995517"/>
          </a:xfrm>
          <a:prstGeom prst="rect">
            <a:avLst/>
          </a:prstGeom>
        </p:spPr>
      </p:pic>
      <p:pic>
        <p:nvPicPr>
          <p:cNvPr id="10" name="MS logo gray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74702" y="2119177"/>
            <a:ext cx="6400800" cy="3657600"/>
          </a:xfrm>
          <a:prstGeom prst="rect">
            <a:avLst/>
          </a:prstGeom>
          <a:solidFill>
            <a:srgbClr val="FFFFFF">
              <a:alpha val="68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7"/>
            <a:ext cx="6400736" cy="1828800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18471">
                      <a:srgbClr val="353535"/>
                    </a:gs>
                    <a:gs pos="4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2"/>
            <a:ext cx="6402388" cy="664797"/>
          </a:xfrm>
        </p:spPr>
        <p:txBody>
          <a:bodyPr wrap="square" lIns="164592" tIns="109728" rIns="164592" bIns="109728">
            <a:sp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18471">
                      <a:srgbClr val="353535"/>
                    </a:gs>
                    <a:gs pos="46000">
                      <a:srgbClr val="353535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901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649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4"/>
            <a:ext cx="9143936" cy="1828800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0063"/>
            <a:ext cx="9143937" cy="730183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9" y="3770246"/>
            <a:ext cx="9144000" cy="461665"/>
          </a:xfrm>
        </p:spPr>
        <p:txBody>
          <a:bodyPr/>
          <a:lstStyle>
            <a:lvl1pPr marL="0" indent="0">
              <a:buNone/>
              <a:defRPr lang="en-US" sz="2000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79425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and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t="21189" r="15525" b="7567"/>
          <a:stretch/>
        </p:blipFill>
        <p:spPr>
          <a:xfrm>
            <a:off x="0" y="0"/>
            <a:ext cx="12436475" cy="6995517"/>
          </a:xfrm>
          <a:prstGeom prst="rect">
            <a:avLst/>
          </a:prstGeom>
        </p:spPr>
      </p:pic>
      <p:pic>
        <p:nvPicPr>
          <p:cNvPr id="8" name="MS logo gray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74702" y="2119177"/>
            <a:ext cx="6400800" cy="3657600"/>
          </a:xfrm>
          <a:prstGeom prst="rect">
            <a:avLst/>
          </a:prstGeom>
          <a:solidFill>
            <a:srgbClr val="FFFFFF">
              <a:alpha val="68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7"/>
            <a:ext cx="6400736" cy="1828800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18471">
                      <a:srgbClr val="353535"/>
                    </a:gs>
                    <a:gs pos="4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2"/>
            <a:ext cx="6402388" cy="664797"/>
          </a:xfrm>
        </p:spPr>
        <p:txBody>
          <a:bodyPr wrap="square" lIns="164592" tIns="109728" rIns="164592" bIns="109728">
            <a:sp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18471">
                      <a:srgbClr val="353535"/>
                    </a:gs>
                    <a:gs pos="46000">
                      <a:srgbClr val="353535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80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79425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79425"/>
            <a:ext cx="1483418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36954" t="21189" r="15525" b="7567"/>
          <a:stretch/>
        </p:blipFill>
        <p:spPr>
          <a:xfrm>
            <a:off x="5440363" y="0"/>
            <a:ext cx="6996112" cy="6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41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79425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5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7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79425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79425"/>
            <a:ext cx="1483418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36954" t="21189" r="15525" b="7567"/>
          <a:stretch/>
        </p:blipFill>
        <p:spPr>
          <a:xfrm>
            <a:off x="5440363" y="0"/>
            <a:ext cx="6996112" cy="69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5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4"/>
            <a:ext cx="9143936" cy="1828800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0063"/>
            <a:ext cx="9143937" cy="730183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9" y="3770246"/>
            <a:ext cx="9144000" cy="461665"/>
          </a:xfrm>
        </p:spPr>
        <p:txBody>
          <a:bodyPr/>
          <a:lstStyle>
            <a:lvl1pPr marL="0" indent="0">
              <a:buNone/>
              <a:defRPr lang="en-US" sz="2000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79425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hoto and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t="21189" r="15525" b="7567"/>
          <a:stretch/>
        </p:blipFill>
        <p:spPr>
          <a:xfrm>
            <a:off x="0" y="0"/>
            <a:ext cx="12436475" cy="6995517"/>
          </a:xfrm>
          <a:prstGeom prst="rect">
            <a:avLst/>
          </a:prstGeom>
        </p:spPr>
      </p:pic>
      <p:pic>
        <p:nvPicPr>
          <p:cNvPr id="8" name="MS logo gray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74702" y="2119177"/>
            <a:ext cx="6400800" cy="3657600"/>
          </a:xfrm>
          <a:prstGeom prst="rect">
            <a:avLst/>
          </a:prstGeom>
          <a:solidFill>
            <a:srgbClr val="FFFFFF">
              <a:alpha val="68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7"/>
            <a:ext cx="6400736" cy="1828800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18471">
                      <a:srgbClr val="353535"/>
                    </a:gs>
                    <a:gs pos="4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2"/>
            <a:ext cx="6402388" cy="664797"/>
          </a:xfrm>
        </p:spPr>
        <p:txBody>
          <a:bodyPr wrap="square" lIns="164592" tIns="109728" rIns="164592" bIns="109728">
            <a:sp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18471">
                      <a:srgbClr val="353535"/>
                    </a:gs>
                    <a:gs pos="46000">
                      <a:srgbClr val="353535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8296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79425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6954" t="21189" r="15525" b="7567"/>
          <a:stretch/>
        </p:blipFill>
        <p:spPr>
          <a:xfrm>
            <a:off x="5440363" y="0"/>
            <a:ext cx="6996112" cy="69955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7200" y="479425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63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7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79425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473" r:id="rId2"/>
    <p:sldLayoutId id="2147484467" r:id="rId3"/>
    <p:sldLayoutId id="2147484266" r:id="rId4"/>
    <p:sldLayoutId id="2147484240" r:id="rId5"/>
    <p:sldLayoutId id="2147484241" r:id="rId6"/>
    <p:sldLayoutId id="2147484474" r:id="rId7"/>
    <p:sldLayoutId id="2147484245" r:id="rId8"/>
    <p:sldLayoutId id="2147484247" r:id="rId9"/>
    <p:sldLayoutId id="2147484249" r:id="rId10"/>
    <p:sldLayoutId id="2147484250" r:id="rId11"/>
    <p:sldLayoutId id="2147484264" r:id="rId12"/>
    <p:sldLayoutId id="2147484251" r:id="rId13"/>
    <p:sldLayoutId id="2147484463" r:id="rId14"/>
    <p:sldLayoutId id="2147484256" r:id="rId15"/>
    <p:sldLayoutId id="2147484257" r:id="rId16"/>
    <p:sldLayoutId id="2147484260" r:id="rId17"/>
    <p:sldLayoutId id="2147484299" r:id="rId18"/>
    <p:sldLayoutId id="2147484263" r:id="rId19"/>
    <p:sldLayoutId id="2147484518" r:id="rId20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515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488" r:id="rId13"/>
    <p:sldLayoutId id="2147484489" r:id="rId14"/>
    <p:sldLayoutId id="2147484490" r:id="rId15"/>
    <p:sldLayoutId id="2147484491" r:id="rId16"/>
    <p:sldLayoutId id="2147484492" r:id="rId17"/>
    <p:sldLayoutId id="2147484493" r:id="rId18"/>
    <p:sldLayoutId id="2147484494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516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  <p:sldLayoutId id="2147484512" r:id="rId17"/>
    <p:sldLayoutId id="2147484513" r:id="rId18"/>
    <p:sldLayoutId id="2147484514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V-jsuwyn@Microsoft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Dynamics SL</a:t>
            </a:r>
            <a:br>
              <a:rPr lang="en-US" dirty="0"/>
            </a:br>
            <a:r>
              <a:rPr lang="en-US" dirty="0"/>
              <a:t>And Power BI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3894" y="3954397"/>
            <a:ext cx="6401479" cy="111226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15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demonstration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81" y="1263777"/>
            <a:ext cx="10821914" cy="45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7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function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768" y="1651484"/>
            <a:ext cx="10724938" cy="4481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Administrators Only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Recommend to do while</a:t>
            </a:r>
          </a:p>
          <a:p>
            <a:pPr marL="0" indent="0">
              <a:buNone/>
            </a:pPr>
            <a:r>
              <a:rPr lang="en-US" dirty="0"/>
              <a:t>users are out of SL</a:t>
            </a:r>
          </a:p>
          <a:p>
            <a:pPr marL="0" indent="0">
              <a:buNone/>
            </a:pPr>
            <a:endParaRPr lang="en-US" sz="2244" dirty="0"/>
          </a:p>
          <a:p>
            <a:r>
              <a:rPr lang="en-US" dirty="0"/>
              <a:t>SQL Server</a:t>
            </a:r>
          </a:p>
          <a:p>
            <a:r>
              <a:rPr lang="en-US" dirty="0"/>
              <a:t>SL Application Database</a:t>
            </a:r>
          </a:p>
          <a:p>
            <a:r>
              <a:rPr lang="en-US" dirty="0"/>
              <a:t>Copy Files to C drive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723" y="295727"/>
            <a:ext cx="6167274" cy="58370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751562" y="2695906"/>
            <a:ext cx="5104676" cy="3436893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574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function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768" y="1651485"/>
            <a:ext cx="5725562" cy="4481314"/>
          </a:xfrm>
        </p:spPr>
        <p:txBody>
          <a:bodyPr>
            <a:normAutofit/>
          </a:bodyPr>
          <a:lstStyle/>
          <a:p>
            <a:r>
              <a:rPr lang="en-US" dirty="0"/>
              <a:t>Run DeployPBIFunction.bat</a:t>
            </a:r>
          </a:p>
          <a:p>
            <a:r>
              <a:rPr lang="en-US" dirty="0"/>
              <a:t>Enter</a:t>
            </a:r>
          </a:p>
          <a:p>
            <a:pPr lvl="1"/>
            <a:r>
              <a:rPr lang="en-US" dirty="0"/>
              <a:t>SQL Server Name</a:t>
            </a:r>
          </a:p>
          <a:p>
            <a:pPr lvl="1"/>
            <a:r>
              <a:rPr lang="en-US" dirty="0"/>
              <a:t>SL Application Database Name</a:t>
            </a:r>
          </a:p>
          <a:p>
            <a:pPr lvl="1"/>
            <a:r>
              <a:rPr lang="en-US" dirty="0"/>
              <a:t>Click Enter and function is deployed</a:t>
            </a:r>
            <a:endParaRPr lang="en-US" sz="2244" dirty="0"/>
          </a:p>
          <a:p>
            <a:r>
              <a:rPr lang="en-US" dirty="0"/>
              <a:t>Verify installation</a:t>
            </a:r>
          </a:p>
          <a:p>
            <a:pPr lvl="1"/>
            <a:r>
              <a:rPr lang="en-US" dirty="0"/>
              <a:t>Steps included to verify install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909"/>
          <a:stretch/>
        </p:blipFill>
        <p:spPr>
          <a:xfrm>
            <a:off x="6842458" y="295727"/>
            <a:ext cx="5318537" cy="66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0614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768" y="1651484"/>
            <a:ext cx="10724938" cy="4496236"/>
          </a:xfrm>
        </p:spPr>
        <p:txBody>
          <a:bodyPr>
            <a:normAutofit/>
          </a:bodyPr>
          <a:lstStyle/>
          <a:p>
            <a:r>
              <a:rPr lang="en-US" dirty="0"/>
              <a:t>Install on machine with</a:t>
            </a:r>
          </a:p>
          <a:p>
            <a:pPr marL="0" indent="0">
              <a:buNone/>
            </a:pPr>
            <a:r>
              <a:rPr lang="en-US" dirty="0"/>
              <a:t>access to Dynamics SL &amp;</a:t>
            </a:r>
          </a:p>
          <a:p>
            <a:pPr marL="0" indent="0">
              <a:buNone/>
            </a:pPr>
            <a:r>
              <a:rPr lang="en-US" dirty="0"/>
              <a:t>SQL Server</a:t>
            </a:r>
          </a:p>
          <a:p>
            <a:pPr marL="0" indent="0">
              <a:buNone/>
            </a:pPr>
            <a:endParaRPr lang="en-US" sz="1020" dirty="0"/>
          </a:p>
          <a:p>
            <a:pPr marL="0" indent="0">
              <a:buNone/>
            </a:pPr>
            <a:r>
              <a:rPr lang="en-US" dirty="0"/>
              <a:t>Download Power BI</a:t>
            </a:r>
          </a:p>
          <a:p>
            <a:r>
              <a:rPr lang="en-US" dirty="0" err="1"/>
              <a:t>PBDesktop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32 bit – (PBDesktop.msi)</a:t>
            </a:r>
          </a:p>
          <a:p>
            <a:pPr lvl="1"/>
            <a:r>
              <a:rPr lang="en-US" dirty="0"/>
              <a:t>64 bit – (PBDesktop_x64.msi)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863" r="25563"/>
          <a:stretch/>
        </p:blipFill>
        <p:spPr>
          <a:xfrm>
            <a:off x="6239963" y="295728"/>
            <a:ext cx="5921032" cy="60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3246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1053" y="1235401"/>
            <a:ext cx="12125462" cy="1939924"/>
          </a:xfrm>
        </p:spPr>
        <p:txBody>
          <a:bodyPr/>
          <a:lstStyle/>
          <a:p>
            <a:r>
              <a:rPr lang="en-US" dirty="0"/>
              <a:t>Power BI User</a:t>
            </a:r>
          </a:p>
          <a:p>
            <a:r>
              <a:rPr lang="en-US" dirty="0"/>
              <a:t>Need access</a:t>
            </a:r>
          </a:p>
          <a:p>
            <a:pPr marL="0" indent="0">
              <a:buNone/>
            </a:pPr>
            <a:r>
              <a:rPr lang="en-US" dirty="0"/>
              <a:t>   to the following: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211" y="1334140"/>
            <a:ext cx="7161785" cy="3568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7500" r="4994"/>
          <a:stretch/>
        </p:blipFill>
        <p:spPr>
          <a:xfrm>
            <a:off x="5532534" y="4844760"/>
            <a:ext cx="6628462" cy="375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1E4737-DCCA-41CD-8708-EA7B85DE708C}"/>
              </a:ext>
            </a:extLst>
          </p:cNvPr>
          <p:cNvSpPr txBox="1"/>
          <p:nvPr/>
        </p:nvSpPr>
        <p:spPr>
          <a:xfrm>
            <a:off x="4999211" y="4829806"/>
            <a:ext cx="725295" cy="38230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1836" dirty="0"/>
          </a:p>
        </p:txBody>
      </p:sp>
    </p:spTree>
    <p:extLst>
      <p:ext uri="{BB962C8B-B14F-4D97-AF65-F5344CB8AC3E}">
        <p14:creationId xmlns:p14="http://schemas.microsoft.com/office/powerpoint/2010/main" val="273404350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768" y="1651485"/>
            <a:ext cx="10724938" cy="44813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SQL Server name</a:t>
            </a:r>
          </a:p>
          <a:p>
            <a:r>
              <a:rPr lang="en-US" dirty="0"/>
              <a:t>SL System database name</a:t>
            </a:r>
          </a:p>
          <a:p>
            <a:r>
              <a:rPr lang="en-US" dirty="0"/>
              <a:t>SL Application database name</a:t>
            </a:r>
          </a:p>
          <a:p>
            <a:r>
              <a:rPr lang="en-US" dirty="0"/>
              <a:t>Year – to start getting data</a:t>
            </a:r>
          </a:p>
          <a:p>
            <a:r>
              <a:rPr lang="en-US" dirty="0"/>
              <a:t>Month – first month to pull</a:t>
            </a:r>
          </a:p>
          <a:p>
            <a:pPr marL="0" indent="0">
              <a:buNone/>
            </a:pPr>
            <a:r>
              <a:rPr lang="en-US" dirty="0"/>
              <a:t>data</a:t>
            </a:r>
          </a:p>
          <a:p>
            <a:r>
              <a:rPr lang="en-US" dirty="0"/>
              <a:t>Start of the week day</a:t>
            </a:r>
          </a:p>
          <a:p>
            <a:pPr lvl="1"/>
            <a:r>
              <a:rPr lang="en-US" dirty="0"/>
              <a:t>1 – Monday</a:t>
            </a:r>
          </a:p>
          <a:p>
            <a:pPr lvl="1"/>
            <a:r>
              <a:rPr lang="en-US" dirty="0"/>
              <a:t>0 – Sunday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381" r="8088" b="6081"/>
          <a:stretch/>
        </p:blipFill>
        <p:spPr>
          <a:xfrm>
            <a:off x="6904545" y="449694"/>
            <a:ext cx="5256451" cy="56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904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768" y="1356285"/>
            <a:ext cx="10724938" cy="45100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Fiscal Start Month</a:t>
            </a:r>
          </a:p>
          <a:p>
            <a:pPr lvl="1"/>
            <a:r>
              <a:rPr lang="en-US" dirty="0"/>
              <a:t>1 – January</a:t>
            </a:r>
          </a:p>
          <a:p>
            <a:pPr lvl="1"/>
            <a:r>
              <a:rPr lang="en-US" dirty="0"/>
              <a:t>4 – April</a:t>
            </a:r>
          </a:p>
          <a:p>
            <a:pPr lvl="1"/>
            <a:r>
              <a:rPr lang="en-US" dirty="0"/>
              <a:t>7 – July</a:t>
            </a:r>
          </a:p>
          <a:p>
            <a:pPr lvl="1"/>
            <a:r>
              <a:rPr lang="en-US" dirty="0"/>
              <a:t>10 – October</a:t>
            </a:r>
          </a:p>
          <a:p>
            <a:r>
              <a:rPr lang="en-US" dirty="0"/>
              <a:t>Fiscal End Month</a:t>
            </a:r>
          </a:p>
          <a:p>
            <a:pPr lvl="1"/>
            <a:r>
              <a:rPr lang="en-US" dirty="0"/>
              <a:t>12 – December</a:t>
            </a:r>
          </a:p>
          <a:p>
            <a:pPr lvl="1"/>
            <a:r>
              <a:rPr lang="en-US" dirty="0"/>
              <a:t>9 – September</a:t>
            </a:r>
          </a:p>
          <a:p>
            <a:pPr lvl="1"/>
            <a:r>
              <a:rPr lang="en-US" dirty="0"/>
              <a:t>6 – June</a:t>
            </a:r>
          </a:p>
          <a:p>
            <a:pPr lvl="1"/>
            <a:r>
              <a:rPr lang="en-US" dirty="0"/>
              <a:t>3 – March</a:t>
            </a:r>
          </a:p>
          <a:p>
            <a:pPr marL="342834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929" r="9812"/>
          <a:stretch/>
        </p:blipFill>
        <p:spPr>
          <a:xfrm>
            <a:off x="6852687" y="754451"/>
            <a:ext cx="5485623" cy="500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313" r="19050"/>
          <a:stretch/>
        </p:blipFill>
        <p:spPr>
          <a:xfrm>
            <a:off x="6852687" y="210722"/>
            <a:ext cx="5485623" cy="6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3144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768" y="1651485"/>
            <a:ext cx="6158291" cy="43281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Copy </a:t>
            </a:r>
            <a:r>
              <a:rPr lang="en-US" dirty="0" err="1"/>
              <a:t>PowerBIExample</a:t>
            </a:r>
            <a:r>
              <a:rPr lang="en-US" dirty="0"/>
              <a:t> folder</a:t>
            </a:r>
          </a:p>
          <a:p>
            <a:r>
              <a:rPr lang="en-US" dirty="0"/>
              <a:t>Run file:</a:t>
            </a:r>
          </a:p>
          <a:p>
            <a:pPr lvl="1"/>
            <a:r>
              <a:rPr lang="en-US" dirty="0"/>
              <a:t>Dynamics SL Project PBI Example Template</a:t>
            </a:r>
          </a:p>
          <a:p>
            <a:pPr lvl="1"/>
            <a:r>
              <a:rPr lang="en-US" dirty="0"/>
              <a:t>Dynamics SL Project PBI Example Template v1.2</a:t>
            </a:r>
          </a:p>
          <a:p>
            <a:r>
              <a:rPr lang="en-US" dirty="0"/>
              <a:t>Answer question with previous information</a:t>
            </a:r>
          </a:p>
          <a:p>
            <a:r>
              <a:rPr lang="en-US" dirty="0"/>
              <a:t>Click load 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192" y="292707"/>
            <a:ext cx="5292804" cy="56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4493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SQL Server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1902059"/>
          </a:xfrm>
        </p:spPr>
        <p:txBody>
          <a:bodyPr/>
          <a:lstStyle/>
          <a:p>
            <a:r>
              <a:rPr lang="en-US" dirty="0"/>
              <a:t>Window credentials</a:t>
            </a:r>
          </a:p>
          <a:p>
            <a:r>
              <a:rPr lang="en-US" dirty="0"/>
              <a:t>SQL Server name</a:t>
            </a:r>
          </a:p>
          <a:p>
            <a:r>
              <a:rPr lang="en-US" dirty="0"/>
              <a:t>Encryption Support option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319" y="247173"/>
            <a:ext cx="5104677" cy="60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33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768" y="1651485"/>
            <a:ext cx="6702931" cy="1791260"/>
          </a:xfrm>
        </p:spPr>
        <p:txBody>
          <a:bodyPr/>
          <a:lstStyle/>
          <a:p>
            <a:r>
              <a:rPr lang="en-US" dirty="0"/>
              <a:t>Refresh will appear</a:t>
            </a:r>
          </a:p>
          <a:p>
            <a:r>
              <a:rPr lang="en-US" dirty="0"/>
              <a:t>If prompted, choose to run query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264" y="295728"/>
            <a:ext cx="4723732" cy="61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598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053" y="1235400"/>
            <a:ext cx="12125462" cy="2561454"/>
          </a:xfrm>
        </p:spPr>
        <p:txBody>
          <a:bodyPr/>
          <a:lstStyle/>
          <a:p>
            <a:pPr marL="571390" indent="-571390">
              <a:buFont typeface="Arial" panose="020B0604020202020204" pitchFamily="34" charset="0"/>
              <a:buChar char="•"/>
            </a:pPr>
            <a:r>
              <a:rPr lang="en-US" dirty="0"/>
              <a:t>Power BI – How to learn more	</a:t>
            </a:r>
          </a:p>
          <a:p>
            <a:pPr marL="571390" indent="-571390">
              <a:buFont typeface="Arial" panose="020B0604020202020204" pitchFamily="34" charset="0"/>
              <a:buChar char="•"/>
            </a:pPr>
            <a:r>
              <a:rPr lang="en-US" dirty="0"/>
              <a:t>SL Announcements</a:t>
            </a:r>
          </a:p>
          <a:p>
            <a:pPr marL="571390" indent="-571390">
              <a:buFont typeface="Arial" panose="020B0604020202020204" pitchFamily="34" charset="0"/>
              <a:buChar char="•"/>
            </a:pPr>
            <a:r>
              <a:rPr lang="en-US" dirty="0"/>
              <a:t>SL Power BI Dashboard – Walk through</a:t>
            </a:r>
          </a:p>
          <a:p>
            <a:pPr marL="571390" indent="-571390">
              <a:buFont typeface="Arial" panose="020B0604020202020204" pitchFamily="34" charset="0"/>
              <a:buChar char="•"/>
            </a:pPr>
            <a:r>
              <a:rPr lang="en-US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68261561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495" y="1651484"/>
            <a:ext cx="8047484" cy="27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262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Dashboards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1053" y="1235400"/>
            <a:ext cx="12125462" cy="1318396"/>
          </a:xfrm>
        </p:spPr>
        <p:txBody>
          <a:bodyPr/>
          <a:lstStyle/>
          <a:p>
            <a:r>
              <a:rPr lang="en-US" dirty="0"/>
              <a:t>The documentation provides</a:t>
            </a:r>
          </a:p>
          <a:p>
            <a:pPr marL="0" indent="0">
              <a:buNone/>
            </a:pPr>
            <a:r>
              <a:rPr lang="en-US" dirty="0"/>
              <a:t>high level view of dashboards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648" y="358120"/>
            <a:ext cx="4966125" cy="59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1926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768" y="372394"/>
            <a:ext cx="10724938" cy="596783"/>
          </a:xfrm>
        </p:spPr>
        <p:txBody>
          <a:bodyPr/>
          <a:lstStyle/>
          <a:p>
            <a:r>
              <a:rPr lang="en-US" dirty="0"/>
              <a:t>Power BI SL Project Dashboard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93" y="1446323"/>
            <a:ext cx="9718579" cy="497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73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49" y="1363965"/>
            <a:ext cx="9718579" cy="450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48" y="1363965"/>
            <a:ext cx="9709998" cy="499217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81BB693A-BE0F-4642-802E-1B45A6E03556}"/>
              </a:ext>
            </a:extLst>
          </p:cNvPr>
          <p:cNvSpPr txBox="1">
            <a:spLocks/>
          </p:cNvSpPr>
          <p:nvPr/>
        </p:nvSpPr>
        <p:spPr>
          <a:xfrm>
            <a:off x="855768" y="372394"/>
            <a:ext cx="10724938" cy="59678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sz="4488" dirty="0"/>
              <a:t>Power BI SL Project Dashboard example</a:t>
            </a:r>
          </a:p>
        </p:txBody>
      </p:sp>
    </p:spTree>
    <p:extLst>
      <p:ext uri="{BB962C8B-B14F-4D97-AF65-F5344CB8AC3E}">
        <p14:creationId xmlns:p14="http://schemas.microsoft.com/office/powerpoint/2010/main" val="3081117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646" y="1363966"/>
            <a:ext cx="9718579" cy="4432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531" y="1363966"/>
            <a:ext cx="9709998" cy="4432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598" y="1363966"/>
            <a:ext cx="9667278" cy="4931884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C30A41A-D2D7-49C1-8A92-112A61CBEC7A}"/>
              </a:ext>
            </a:extLst>
          </p:cNvPr>
          <p:cNvSpPr txBox="1">
            <a:spLocks/>
          </p:cNvSpPr>
          <p:nvPr/>
        </p:nvSpPr>
        <p:spPr>
          <a:xfrm>
            <a:off x="855768" y="372394"/>
            <a:ext cx="10724938" cy="59678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sz="4488" dirty="0"/>
              <a:t>Power BI SL Project Dashboard example</a:t>
            </a:r>
          </a:p>
        </p:txBody>
      </p:sp>
    </p:spTree>
    <p:extLst>
      <p:ext uri="{BB962C8B-B14F-4D97-AF65-F5344CB8AC3E}">
        <p14:creationId xmlns:p14="http://schemas.microsoft.com/office/powerpoint/2010/main" val="2186506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48" y="1486229"/>
            <a:ext cx="9718579" cy="4889963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DE730D9-D004-411A-AE5C-5E0BA97155E9}"/>
              </a:ext>
            </a:extLst>
          </p:cNvPr>
          <p:cNvSpPr txBox="1">
            <a:spLocks/>
          </p:cNvSpPr>
          <p:nvPr/>
        </p:nvSpPr>
        <p:spPr>
          <a:xfrm>
            <a:off x="855768" y="372394"/>
            <a:ext cx="10724938" cy="59678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sz="4488" dirty="0"/>
              <a:t>Power BI SL Project Dashboard demo</a:t>
            </a:r>
          </a:p>
        </p:txBody>
      </p:sp>
    </p:spTree>
    <p:extLst>
      <p:ext uri="{BB962C8B-B14F-4D97-AF65-F5344CB8AC3E}">
        <p14:creationId xmlns:p14="http://schemas.microsoft.com/office/powerpoint/2010/main" val="777769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9450" y="365570"/>
            <a:ext cx="11733135" cy="1325375"/>
          </a:xfrm>
          <a:prstGeom prst="rect">
            <a:avLst/>
          </a:prstGeom>
        </p:spPr>
        <p:txBody>
          <a:bodyPr/>
          <a:lstStyle>
            <a:lvl1pPr algn="l" defTabSz="9326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endParaRPr lang="en-US" sz="5399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8017" y="1825863"/>
            <a:ext cx="11504568" cy="41935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32651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b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3" marR="0" indent="0" algn="l" defTabSz="93265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marR="0" indent="0" algn="l" defTabSz="93265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599" marR="0" indent="-1028599" algn="l" defTabSz="93265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8599" marR="0" indent="-1028599" algn="l" defTabSz="93265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788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15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440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767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251" indent="-514251">
              <a:buFont typeface="Arial" pitchFamily="34" charset="0"/>
              <a:buAutoNum type="arabicPeriod"/>
            </a:pPr>
            <a:endParaRPr lang="en-US" sz="3999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275546" y="1211287"/>
            <a:ext cx="11887100" cy="2853318"/>
          </a:xfrm>
        </p:spPr>
        <p:txBody>
          <a:bodyPr/>
          <a:lstStyle/>
          <a:p>
            <a:r>
              <a:rPr lang="en-US" dirty="0"/>
              <a:t>Available today!</a:t>
            </a:r>
          </a:p>
          <a:p>
            <a:pPr lvl="1"/>
            <a:r>
              <a:rPr lang="en-US" dirty="0"/>
              <a:t>Document on connecting SL to Power BI </a:t>
            </a:r>
          </a:p>
          <a:p>
            <a:pPr lvl="1"/>
            <a:r>
              <a:rPr lang="en-US" dirty="0"/>
              <a:t>Project Power BI Dashboard </a:t>
            </a:r>
          </a:p>
          <a:p>
            <a:r>
              <a:rPr lang="en-US" dirty="0"/>
              <a:t>New Power BI Dashboards coming with SL 2018 releases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4776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125663"/>
            <a:ext cx="11887200" cy="3176587"/>
          </a:xfrm>
        </p:spPr>
        <p:txBody>
          <a:bodyPr/>
          <a:lstStyle/>
          <a:p>
            <a:br>
              <a:rPr lang="en-US" sz="4800" dirty="0"/>
            </a:br>
            <a:r>
              <a:rPr lang="en-US" sz="4800" dirty="0"/>
              <a:t>	</a:t>
            </a:r>
            <a:br>
              <a:rPr lang="en-US" sz="4800" dirty="0"/>
            </a:br>
            <a:r>
              <a:rPr lang="en-US" sz="4800" dirty="0">
                <a:hlinkClick r:id="rId3"/>
              </a:rPr>
              <a:t>V-jsuwyn@Microsoft.com</a:t>
            </a:r>
            <a:br>
              <a:rPr lang="en-US" sz="4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953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Power BI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1181862"/>
          </a:xfrm>
        </p:spPr>
        <p:txBody>
          <a:bodyPr/>
          <a:lstStyle/>
          <a:p>
            <a:r>
              <a:rPr lang="en-US" b="1" dirty="0"/>
              <a:t>Power BI is a suite of business analytics tools to analyze data and share insights.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087" y="2790349"/>
            <a:ext cx="5896300" cy="41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459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- Desktop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683264"/>
          </a:xfrm>
        </p:spPr>
        <p:txBody>
          <a:bodyPr/>
          <a:lstStyle/>
          <a:p>
            <a:r>
              <a:rPr lang="en-US" dirty="0"/>
              <a:t>https://powerbi.microsoft.com/en-us/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818" y="2207275"/>
            <a:ext cx="6947316" cy="4742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940819" y="2683018"/>
            <a:ext cx="3513678" cy="4266595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882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5768" y="1334140"/>
            <a:ext cx="10724938" cy="683264"/>
          </a:xfrm>
        </p:spPr>
        <p:txBody>
          <a:bodyPr/>
          <a:lstStyle/>
          <a:p>
            <a:r>
              <a:rPr lang="en-US" dirty="0"/>
              <a:t>https://powerbi.microsoft.com/en-us/learning/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44" y="2029785"/>
            <a:ext cx="8551586" cy="39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405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Microsoft Dynamics SL Delivered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1053" y="1235400"/>
            <a:ext cx="12125462" cy="522021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pPr algn="ctr"/>
            <a:endParaRPr lang="en-US" sz="2800" dirty="0"/>
          </a:p>
          <a:p>
            <a:pPr algn="ctr"/>
            <a:endParaRPr lang="en-US" sz="1800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1968171" y="1517047"/>
            <a:ext cx="4388497" cy="434868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  <a:p>
            <a:pPr algn="ctr"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  <a:p>
            <a:pPr algn="ctr"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64" dirty="0"/>
              <a:t>Microsoft Dynamics SL 2015 </a:t>
            </a:r>
          </a:p>
          <a:p>
            <a:pPr algn="ctr"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64" dirty="0"/>
              <a:t>CU2</a:t>
            </a:r>
          </a:p>
          <a:p>
            <a:pPr algn="ctr"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32" dirty="0"/>
          </a:p>
          <a:p>
            <a:pPr algn="ctr"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48" dirty="0"/>
              <a:t>(cumulative update)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3436" y="2172648"/>
            <a:ext cx="1556415" cy="606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4" i="1" dirty="0">
                <a:solidFill>
                  <a:schemeClr val="bg1"/>
                </a:solidFill>
              </a:rPr>
              <a:t>Release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760899" y="1505276"/>
            <a:ext cx="4388497" cy="1371405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56" dirty="0"/>
              <a:t>Released in 12/2016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6760898" y="3016942"/>
            <a:ext cx="4388497" cy="1371405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/>
          </a:p>
          <a:p>
            <a:pPr algn="ctr"/>
            <a:r>
              <a:rPr lang="en-US" sz="2400" dirty="0"/>
              <a:t>Hot Fixes for the SL rich client</a:t>
            </a:r>
          </a:p>
          <a:p>
            <a:pPr algn="ctr"/>
            <a:r>
              <a:rPr lang="en-US" sz="1599" dirty="0"/>
              <a:t>since the last CU release</a:t>
            </a:r>
          </a:p>
          <a:p>
            <a:pPr algn="ctr"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32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6760899" y="4510347"/>
            <a:ext cx="4388497" cy="1367157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/>
              <a:t>PLUS…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4354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SL Project Dashboard example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5768" y="1355528"/>
            <a:ext cx="11579825" cy="2012474"/>
          </a:xfrm>
        </p:spPr>
        <p:txBody>
          <a:bodyPr/>
          <a:lstStyle/>
          <a:p>
            <a:pPr marL="0" indent="0">
              <a:buNone/>
            </a:pPr>
            <a:r>
              <a:rPr lang="en-US" sz="4399" dirty="0"/>
              <a:t>CU2 release includes:</a:t>
            </a:r>
          </a:p>
          <a:p>
            <a:pPr marL="925707" lvl="1" indent="-582873"/>
            <a:r>
              <a:rPr lang="en-US" sz="3999" dirty="0"/>
              <a:t>Connecting Power BI to Microsoft Dynamics SL</a:t>
            </a:r>
            <a:endParaRPr lang="en-US" sz="3599" dirty="0"/>
          </a:p>
          <a:p>
            <a:pPr marL="571390" lvl="2" indent="0">
              <a:buNone/>
            </a:pPr>
            <a:r>
              <a:rPr lang="en-US" sz="3199" dirty="0"/>
              <a:t>	Document walking through basic connection</a:t>
            </a:r>
            <a:endParaRPr lang="en-US" sz="359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93" r="1882"/>
          <a:stretch/>
        </p:blipFill>
        <p:spPr>
          <a:xfrm>
            <a:off x="2762330" y="3455897"/>
            <a:ext cx="3047568" cy="332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428" y="3455898"/>
            <a:ext cx="2880970" cy="332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4090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SL Project Dashboard example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053" y="1235401"/>
            <a:ext cx="12125462" cy="1500197"/>
          </a:xfrm>
        </p:spPr>
        <p:txBody>
          <a:bodyPr/>
          <a:lstStyle/>
          <a:p>
            <a:pPr marL="0" indent="0">
              <a:buNone/>
            </a:pPr>
            <a:r>
              <a:rPr lang="en-US" sz="4399" dirty="0"/>
              <a:t>CU2 release includes:</a:t>
            </a:r>
          </a:p>
          <a:p>
            <a:pPr lvl="1"/>
            <a:r>
              <a:rPr lang="en-US" sz="3999" dirty="0"/>
              <a:t>SL Project Power BI Dashboards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69" y="2991430"/>
            <a:ext cx="6889137" cy="386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646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Dashboard update as of 3/2017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3188565"/>
          </a:xfrm>
        </p:spPr>
        <p:txBody>
          <a:bodyPr/>
          <a:lstStyle/>
          <a:p>
            <a:r>
              <a:rPr lang="en-US" dirty="0"/>
              <a:t>Users without Web Apps can still use file shipped with CU2</a:t>
            </a:r>
          </a:p>
          <a:p>
            <a:r>
              <a:rPr lang="en-US" dirty="0"/>
              <a:t>For Web Apps users…</a:t>
            </a:r>
          </a:p>
          <a:p>
            <a:pPr lvl="1"/>
            <a:r>
              <a:rPr lang="en-US" dirty="0"/>
              <a:t>Update available through support</a:t>
            </a:r>
          </a:p>
          <a:p>
            <a:pPr lvl="1"/>
            <a:r>
              <a:rPr lang="en-US" dirty="0"/>
              <a:t>Addresses a change to the existing view and function made in Web Apps</a:t>
            </a:r>
          </a:p>
          <a:p>
            <a:pPr lvl="1"/>
            <a:r>
              <a:rPr lang="en-US" dirty="0"/>
              <a:t>Results in adding a new view and function to database</a:t>
            </a:r>
          </a:p>
          <a:p>
            <a:pPr lvl="1"/>
            <a:r>
              <a:rPr lang="en-US" dirty="0"/>
              <a:t>Requires an Administrator to install </a:t>
            </a:r>
          </a:p>
        </p:txBody>
      </p:sp>
    </p:spTree>
    <p:extLst>
      <p:ext uri="{BB962C8B-B14F-4D97-AF65-F5344CB8AC3E}">
        <p14:creationId xmlns:p14="http://schemas.microsoft.com/office/powerpoint/2010/main" val="18508897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2016 - Template BLUE, light back">
      <a:dk1>
        <a:srgbClr val="353535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BCF2"/>
      </a:accent3>
      <a:accent4>
        <a:srgbClr val="B4009E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13.potx" id="{BA7D5050-3AD0-4CB6-9A61-7BECC949B49C}" vid="{7868751D-28D7-49DA-9A1E-005CDB50450F}"/>
    </a:ext>
  </a:extLst>
</a:theme>
</file>

<file path=ppt/theme/theme2.xml><?xml version="1.0" encoding="utf-8"?>
<a:theme xmlns:a="http://schemas.openxmlformats.org/drawingml/2006/main" name="LIGHT GRAY TEMPLATE">
  <a:themeElements>
    <a:clrScheme name="BT - Blue - light gray">
      <a:dk1>
        <a:srgbClr val="353535"/>
      </a:dk1>
      <a:lt1>
        <a:srgbClr val="FFFFFF"/>
      </a:lt1>
      <a:dk2>
        <a:srgbClr val="0078D7"/>
      </a:dk2>
      <a:lt2>
        <a:srgbClr val="E6E6E6"/>
      </a:lt2>
      <a:accent1>
        <a:srgbClr val="0078D7"/>
      </a:accent1>
      <a:accent2>
        <a:srgbClr val="002050"/>
      </a:accent2>
      <a:accent3>
        <a:srgbClr val="00BCF2"/>
      </a:accent3>
      <a:accent4>
        <a:srgbClr val="B4009E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13.potx" id="{BA7D5050-3AD0-4CB6-9A61-7BECC949B49C}" vid="{C620A773-8EDA-4F63-B19F-165144BCFB99}"/>
    </a:ext>
  </a:extLst>
</a:theme>
</file>

<file path=ppt/theme/theme3.xml><?xml version="1.0" encoding="utf-8"?>
<a:theme xmlns:a="http://schemas.openxmlformats.org/drawingml/2006/main" name="DARK GRAY TEMPLATE">
  <a:themeElements>
    <a:clrScheme name="BT - Blue - dark background">
      <a:dk1>
        <a:srgbClr val="353535"/>
      </a:dk1>
      <a:lt1>
        <a:srgbClr val="FFFFFF"/>
      </a:lt1>
      <a:dk2>
        <a:srgbClr val="0078D7"/>
      </a:dk2>
      <a:lt2>
        <a:srgbClr val="CDF4FF"/>
      </a:lt2>
      <a:accent1>
        <a:srgbClr val="0078D7"/>
      </a:accent1>
      <a:accent2>
        <a:srgbClr val="D2D2D2"/>
      </a:accent2>
      <a:accent3>
        <a:srgbClr val="00BCF2"/>
      </a:accent3>
      <a:accent4>
        <a:srgbClr val="B4009E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13.potx" id="{BA7D5050-3AD0-4CB6-9A61-7BECC949B49C}" vid="{1EE7FF6B-7C85-492F-933D-8CFD82A3F95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BS Document" ma:contentTypeID="0x010100BDDF5AE45CD548A5AFCCFF3FFCE2E614006382D02D7FFAEF4CB58BAD739481AF85" ma:contentTypeVersion="4" ma:contentTypeDescription="MBS  File Content Type" ma:contentTypeScope="" ma:versionID="373c7aea5aad0d229b4b79a3e8774325">
  <xsd:schema xmlns:xsd="http://www.w3.org/2001/XMLSchema" xmlns:xs="http://www.w3.org/2001/XMLSchema" xmlns:p="http://schemas.microsoft.com/office/2006/metadata/properties" xmlns:ns3="b4b01d45-ee16-4b96-97b4-9611b9de13d7" xmlns:ns4="0c3d4703-8ff5-49e1-9e07-2d346762bcb1" targetNamespace="http://schemas.microsoft.com/office/2006/metadata/properties" ma:root="true" ma:fieldsID="5f58a854f1439633e2173e35ee899fca" ns3:_="" ns4:_="">
    <xsd:import namespace="b4b01d45-ee16-4b96-97b4-9611b9de13d7"/>
    <xsd:import namespace="0c3d4703-8ff5-49e1-9e07-2d346762bcb1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4:MBSContactPerson"/>
                <xsd:element ref="ns4:ProductTaxHTField0" minOccurs="0"/>
                <xsd:element ref="ns4:MBSLanguageTaxHTField0" minOccurs="0"/>
                <xsd:element ref="ns4:LocationSiteTaxHTField0" minOccurs="0"/>
                <xsd:element ref="ns3:TaxCatchAl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01d45-ee16-4b96-97b4-9611b9de13d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8" nillable="true" ma:displayName="Taxonomy Catch All Column" ma:description="" ma:hidden="true" ma:list="{a4563e8c-5ecd-46ef-abd3-d913326afcbc}" ma:internalName="TaxCatchAll" ma:showField="CatchAllData" ma:web="b4b01d45-ee16-4b96-97b4-9611b9de1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d4703-8ff5-49e1-9e07-2d346762bcb1" elementFormDefault="qualified">
    <xsd:import namespace="http://schemas.microsoft.com/office/2006/documentManagement/types"/>
    <xsd:import namespace="http://schemas.microsoft.com/office/infopath/2007/PartnerControls"/>
    <xsd:element name="MBSContactPerson" ma:index="11" ma:displayName="Contact" ma:internalName="MBSContactPerson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ductTaxHTField0" ma:index="13" nillable="true" ma:taxonomy="true" ma:internalName="ProductTaxHTField0" ma:taxonomyFieldName="Product" ma:displayName="Product" ma:fieldId="{96b1a73b-2550-495b-8458-91206d879676}" ma:taxonomyMulti="true" ma:sspId="544159fc-6634-48e2-9a1d-1d77dceec34c" ma:termSetId="05ec298d-f3be-41c7-90b9-45d32b76cd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BSLanguageTaxHTField0" ma:index="15" ma:taxonomy="true" ma:internalName="MBSLanguageTaxHTField0" ma:taxonomyFieldName="MBSLanguage" ma:displayName="Language" ma:fieldId="{4dcf9656-6875-42d4-b444-30ef22c27c0c}" ma:sspId="544159fc-6634-48e2-9a1d-1d77dceec34c" ma:termSetId="05439304-7b86-4e3a-ac11-8f304e1146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ocationSiteTaxHTField0" ma:index="17" ma:taxonomy="true" ma:internalName="LocationSiteTaxHTField0" ma:taxonomyFieldName="LocationSite" ma:displayName="Location Site" ma:fieldId="{9e1a768b-c2b0-4620-92de-31f3c86d2482}" ma:sspId="544159fc-6634-48e2-9a1d-1d77dceec34c" ma:termSetId="a56f5750-fbbb-4c58-9240-6606062cba7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BSLanguageTaxHTField0 xmlns="0c3d4703-8ff5-49e1-9e07-2d346762bcb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 (US)</TermName>
          <TermId xmlns="http://schemas.microsoft.com/office/infopath/2007/PartnerControls">163c3180-3e4d-4548-9a4a-2eb81ee5fc7a</TermId>
        </TermInfo>
      </Terms>
    </MBSLanguageTaxHTField0>
    <MBSContactPerson xmlns="0c3d4703-8ff5-49e1-9e07-2d346762bcb1">
      <UserInfo>
        <DisplayName>v-jeswyn</DisplayName>
        <AccountId>338554</AccountId>
        <AccountType/>
      </UserInfo>
    </MBSContactPerson>
    <TaxCatchAll xmlns="b4b01d45-ee16-4b96-97b4-9611b9de13d7">
      <Value>11</Value>
      <Value>1</Value>
    </TaxCatchAll>
    <ProductTaxHTField0 xmlns="0c3d4703-8ff5-49e1-9e07-2d346762bcb1">
      <Terms xmlns="http://schemas.microsoft.com/office/infopath/2007/PartnerControls"/>
    </ProductTaxHTField0>
    <LocationSiteTaxHTField0 xmlns="0c3d4703-8ff5-49e1-9e07-2d346762bcb1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5b925955-48fb-49b7-8ccf-a0fdc4b43c6b</TermId>
        </TermInfo>
      </Terms>
    </LocationSiteTaxHTField0>
    <_dlc_DocId xmlns="b4b01d45-ee16-4b96-97b4-9611b9de13d7">MBSDYN-3-10878</_dlc_DocId>
    <_dlc_DocIdUrl xmlns="b4b01d45-ee16-4b96-97b4-9611b9de13d7">
      <Url>https://mbs.microsoft.com/_layouts/15/DocIdRedir.aspx?ID=MBSDYN-3-10878</Url>
      <Description>MBSDYN-3-10878</Description>
    </_dlc_DocIdUrl>
  </documentManagement>
</p:properties>
</file>

<file path=customXml/itemProps1.xml><?xml version="1.0" encoding="utf-8"?>
<ds:datastoreItem xmlns:ds="http://schemas.openxmlformats.org/officeDocument/2006/customXml" ds:itemID="{AC76644C-7EE6-4651-8255-29008A0CD5F0}"/>
</file>

<file path=customXml/itemProps2.xml><?xml version="1.0" encoding="utf-8"?>
<ds:datastoreItem xmlns:ds="http://schemas.openxmlformats.org/officeDocument/2006/customXml" ds:itemID="{758FDAC0-319D-4A54-8D8E-1D42CB1F8004}"/>
</file>

<file path=customXml/itemProps3.xml><?xml version="1.0" encoding="utf-8"?>
<ds:datastoreItem xmlns:ds="http://schemas.openxmlformats.org/officeDocument/2006/customXml" ds:itemID="{698A29EC-19AB-4477-9602-64ACBBB840C7}"/>
</file>

<file path=customXml/itemProps4.xml><?xml version="1.0" encoding="utf-8"?>
<ds:datastoreItem xmlns:ds="http://schemas.openxmlformats.org/officeDocument/2006/customXml" ds:itemID="{F990F116-B58F-4255-B05B-DA3808E0E5C6}"/>
</file>

<file path=docProps/app.xml><?xml version="1.0" encoding="utf-8"?>
<Properties xmlns="http://schemas.openxmlformats.org/officeDocument/2006/extended-properties" xmlns:vt="http://schemas.openxmlformats.org/officeDocument/2006/docPropsVTypes">
  <Template>16-9_Business_BLUE_2017_13</Template>
  <TotalTime>5486</TotalTime>
  <Words>713</Words>
  <Application>Microsoft Office PowerPoint</Application>
  <PresentationFormat>Custom</PresentationFormat>
  <Paragraphs>172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Consolas</vt:lpstr>
      <vt:lpstr>Segoe UI</vt:lpstr>
      <vt:lpstr>Segoe UI Light</vt:lpstr>
      <vt:lpstr>Segoe UI Semilight</vt:lpstr>
      <vt:lpstr>Wingdings</vt:lpstr>
      <vt:lpstr>WHITE TEMPLATE</vt:lpstr>
      <vt:lpstr>LIGHT GRAY TEMPLATE</vt:lpstr>
      <vt:lpstr>DARK GRAY TEMPLATE</vt:lpstr>
      <vt:lpstr>Microsoft Dynamics SL And Power BI</vt:lpstr>
      <vt:lpstr>Agenda</vt:lpstr>
      <vt:lpstr>Microsoft Power BI</vt:lpstr>
      <vt:lpstr>Download - Desktop</vt:lpstr>
      <vt:lpstr>Learn More</vt:lpstr>
      <vt:lpstr>Microsoft Dynamics SL Delivered</vt:lpstr>
      <vt:lpstr>Power BI SL Project Dashboard example</vt:lpstr>
      <vt:lpstr>Power BI SL Project Dashboard example</vt:lpstr>
      <vt:lpstr>Power BI Dashboard update as of 3/2017</vt:lpstr>
      <vt:lpstr>Installation demonstration</vt:lpstr>
      <vt:lpstr>Deploy function</vt:lpstr>
      <vt:lpstr>Deploy function</vt:lpstr>
      <vt:lpstr>Download</vt:lpstr>
      <vt:lpstr>Access</vt:lpstr>
      <vt:lpstr>Important information</vt:lpstr>
      <vt:lpstr>Important information</vt:lpstr>
      <vt:lpstr>Installation</vt:lpstr>
      <vt:lpstr>Accessing SQL Server</vt:lpstr>
      <vt:lpstr>Loading</vt:lpstr>
      <vt:lpstr>Refresh</vt:lpstr>
      <vt:lpstr>Overview of Dashboards</vt:lpstr>
      <vt:lpstr>Power BI SL Project Dashboard example</vt:lpstr>
      <vt:lpstr>PowerPoint Presentation</vt:lpstr>
      <vt:lpstr>PowerPoint Presentation</vt:lpstr>
      <vt:lpstr>PowerPoint Presentation</vt:lpstr>
      <vt:lpstr>Recap </vt:lpstr>
      <vt:lpstr>   V-jsuwyn@Microsoft.com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brand template</dc:title>
  <dc:subject>&lt;Speech title here&gt;</dc:subject>
  <dc:creator>Jeff Suwyn (Plumbline Consulting LLC)</dc:creator>
  <cp:keywords/>
  <dc:description>Template: _x000d_
Formatting: _x000d_
Audience Type:</dc:description>
  <cp:lastModifiedBy>Jeff Suwyn (Plumbline Consulting LLC)</cp:lastModifiedBy>
  <cp:revision>51</cp:revision>
  <dcterms:created xsi:type="dcterms:W3CDTF">2017-09-20T13:03:11Z</dcterms:created>
  <dcterms:modified xsi:type="dcterms:W3CDTF">2018-05-02T17:18:39Z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0x010100BDDF5AE45CD548A5AFCCFF3FFCE2E614006382D02D7FFAEF4CB58BAD739481AF85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v-jsuwyn@microsoft.com</vt:lpwstr>
  </property>
  <property fmtid="{D5CDD505-2E9C-101B-9397-08002B2CF9AE}" pid="15" name="MSIP_Label_f42aa342-8706-4288-bd11-ebb85995028c_SetDate">
    <vt:lpwstr>2017-09-20T09:03:12.7496120-04:00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  <property fmtid="{D5CDD505-2E9C-101B-9397-08002B2CF9AE}" pid="20" name="_dlc_DocIdItemGuid">
    <vt:lpwstr>9d489baa-bf1b-4936-a4ad-a47c5fb51337</vt:lpwstr>
  </property>
  <property fmtid="{D5CDD505-2E9C-101B-9397-08002B2CF9AE}" pid="21" name="LocationSite">
    <vt:lpwstr>11;#Global|5b925955-48fb-49b7-8ccf-a0fdc4b43c6b</vt:lpwstr>
  </property>
  <property fmtid="{D5CDD505-2E9C-101B-9397-08002B2CF9AE}" pid="22" name="MBSLanguage">
    <vt:lpwstr>1;#English (US)|163c3180-3e4d-4548-9a4a-2eb81ee5fc7a</vt:lpwstr>
  </property>
</Properties>
</file>