
<file path=[Content_Types].xml><?xml version="1.0" encoding="utf-8"?>
<Types xmlns="http://schemas.openxmlformats.org/package/2006/content-types">
  <Default Extension="png" ContentType="image/png"/>
  <Default Extension="png&amp;ehk=SUgrpyop8AYiw3K8EZ4rcQ&amp;r=0&amp;pid=OfficeInsert" ContentType="image/png"/>
  <Default Extension="emf" ContentType="image/x-emf"/>
  <Default Extension="png&amp;ehk=LmVUVsgKLVCV6ZIxTFgt" ContentType="image/png"/>
  <Default Extension="jpeg" ContentType="image/jpeg"/>
  <Default Extension="rels" ContentType="application/vnd.openxmlformats-package.relationships+xml"/>
  <Default Extension="xml" ContentType="application/xml"/>
  <Default Extension="jpg&amp;ehk=UIrQtm4lc6gMPUcBvu78CQ&amp;r=0&amp;pid=OfficeInsert" ContentType="image/jpeg"/>
  <Default Extension="png&amp;ehk=bLJVfeg8ZBkvr"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5"/>
    <p:sldMasterId id="2147483887" r:id="rId6"/>
    <p:sldMasterId id="2147483806" r:id="rId7"/>
    <p:sldMasterId id="2147483826" r:id="rId8"/>
  </p:sldMasterIdLst>
  <p:notesMasterIdLst>
    <p:notesMasterId r:id="rId91"/>
  </p:notesMasterIdLst>
  <p:sldIdLst>
    <p:sldId id="1796" r:id="rId9"/>
    <p:sldId id="316" r:id="rId10"/>
    <p:sldId id="1758" r:id="rId11"/>
    <p:sldId id="1769" r:id="rId12"/>
    <p:sldId id="1760" r:id="rId13"/>
    <p:sldId id="1762" r:id="rId14"/>
    <p:sldId id="1797" r:id="rId15"/>
    <p:sldId id="1565" r:id="rId16"/>
    <p:sldId id="1567" r:id="rId17"/>
    <p:sldId id="1568" r:id="rId18"/>
    <p:sldId id="1569" r:id="rId19"/>
    <p:sldId id="1570" r:id="rId20"/>
    <p:sldId id="1687" r:id="rId21"/>
    <p:sldId id="1798" r:id="rId22"/>
    <p:sldId id="1572" r:id="rId23"/>
    <p:sldId id="1646" r:id="rId24"/>
    <p:sldId id="1647" r:id="rId25"/>
    <p:sldId id="1799" r:id="rId26"/>
    <p:sldId id="1577" r:id="rId27"/>
    <p:sldId id="1581" r:id="rId28"/>
    <p:sldId id="1579" r:id="rId29"/>
    <p:sldId id="1580" r:id="rId30"/>
    <p:sldId id="1800" r:id="rId31"/>
    <p:sldId id="1675" r:id="rId32"/>
    <p:sldId id="1653" r:id="rId33"/>
    <p:sldId id="1782" r:id="rId34"/>
    <p:sldId id="1783" r:id="rId35"/>
    <p:sldId id="1784" r:id="rId36"/>
    <p:sldId id="1785" r:id="rId37"/>
    <p:sldId id="1794" r:id="rId38"/>
    <p:sldId id="1795" r:id="rId39"/>
    <p:sldId id="1716" r:id="rId40"/>
    <p:sldId id="1801" r:id="rId41"/>
    <p:sldId id="426" r:id="rId42"/>
    <p:sldId id="477" r:id="rId43"/>
    <p:sldId id="1670" r:id="rId44"/>
    <p:sldId id="541" r:id="rId45"/>
    <p:sldId id="1550" r:id="rId46"/>
    <p:sldId id="1689" r:id="rId47"/>
    <p:sldId id="1791" r:id="rId48"/>
    <p:sldId id="1741" r:id="rId49"/>
    <p:sldId id="1706" r:id="rId50"/>
    <p:sldId id="1740" r:id="rId51"/>
    <p:sldId id="1743" r:id="rId52"/>
    <p:sldId id="1744" r:id="rId53"/>
    <p:sldId id="1746" r:id="rId54"/>
    <p:sldId id="1745" r:id="rId55"/>
    <p:sldId id="1747" r:id="rId56"/>
    <p:sldId id="1748" r:id="rId57"/>
    <p:sldId id="1749" r:id="rId58"/>
    <p:sldId id="1750" r:id="rId59"/>
    <p:sldId id="1751" r:id="rId60"/>
    <p:sldId id="1742" r:id="rId61"/>
    <p:sldId id="1693" r:id="rId62"/>
    <p:sldId id="1696" r:id="rId63"/>
    <p:sldId id="1699" r:id="rId64"/>
    <p:sldId id="1690" r:id="rId65"/>
    <p:sldId id="1737" r:id="rId66"/>
    <p:sldId id="1692" r:id="rId67"/>
    <p:sldId id="1691" r:id="rId68"/>
    <p:sldId id="1739" r:id="rId69"/>
    <p:sldId id="1752" r:id="rId70"/>
    <p:sldId id="1702" r:id="rId71"/>
    <p:sldId id="1703" r:id="rId72"/>
    <p:sldId id="1704" r:id="rId73"/>
    <p:sldId id="1705" r:id="rId74"/>
    <p:sldId id="1753" r:id="rId75"/>
    <p:sldId id="1709" r:id="rId76"/>
    <p:sldId id="1711" r:id="rId77"/>
    <p:sldId id="1755" r:id="rId78"/>
    <p:sldId id="1714" r:id="rId79"/>
    <p:sldId id="1715" r:id="rId80"/>
    <p:sldId id="1717" r:id="rId81"/>
    <p:sldId id="1718" r:id="rId82"/>
    <p:sldId id="1756" r:id="rId83"/>
    <p:sldId id="1669" r:id="rId84"/>
    <p:sldId id="1757" r:id="rId85"/>
    <p:sldId id="1721" r:id="rId86"/>
    <p:sldId id="1736" r:id="rId87"/>
    <p:sldId id="1619" r:id="rId88"/>
    <p:sldId id="1601" r:id="rId89"/>
    <p:sldId id="1623" r:id="rId90"/>
  </p:sldIdLst>
  <p:sldSz cx="12192000" cy="6858000"/>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Gariano" initials="LG"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FD6"/>
    <a:srgbClr val="2A338F"/>
    <a:srgbClr val="01AEF0"/>
    <a:srgbClr val="2B338F"/>
    <a:srgbClr val="DCDEF4"/>
    <a:srgbClr val="FFFFFF"/>
    <a:srgbClr val="F8F8F8"/>
    <a:srgbClr val="262626"/>
    <a:srgbClr val="22B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1" autoAdjust="0"/>
    <p:restoredTop sz="77942" autoAdjust="0"/>
  </p:normalViewPr>
  <p:slideViewPr>
    <p:cSldViewPr snapToGrid="0" snapToObjects="1">
      <p:cViewPr varScale="1">
        <p:scale>
          <a:sx n="57" d="100"/>
          <a:sy n="57" d="100"/>
        </p:scale>
        <p:origin x="-1116" y="-78"/>
      </p:cViewPr>
      <p:guideLst>
        <p:guide orient="horz" pos="2160"/>
        <p:guide pos="3840"/>
      </p:guideLst>
    </p:cSldViewPr>
  </p:slideViewPr>
  <p:notesTextViewPr>
    <p:cViewPr>
      <p:scale>
        <a:sx n="3" d="2"/>
        <a:sy n="3" d="2"/>
      </p:scale>
      <p:origin x="0" y="0"/>
    </p:cViewPr>
  </p:notesTextViewPr>
  <p:notesViewPr>
    <p:cSldViewPr snapToGrid="0" snapToObjects="1">
      <p:cViewPr varScale="1">
        <p:scale>
          <a:sx n="48" d="100"/>
          <a:sy n="48" d="100"/>
        </p:scale>
        <p:origin x="267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1.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99DC8-9BFD-4BA0-AB8B-44EE2CD761C5}"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109B7-91C2-495A-BE1E-5716D5C88F47}" type="slidenum">
              <a:rPr lang="en-US" smtClean="0"/>
              <a:t>‹#›</a:t>
            </a:fld>
            <a:endParaRPr lang="en-US"/>
          </a:p>
        </p:txBody>
      </p:sp>
    </p:spTree>
    <p:extLst>
      <p:ext uri="{BB962C8B-B14F-4D97-AF65-F5344CB8AC3E}">
        <p14:creationId xmlns:p14="http://schemas.microsoft.com/office/powerpoint/2010/main" val="152668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94607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66420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77277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15</a:t>
            </a:fld>
            <a:endParaRPr lang="en-US"/>
          </a:p>
        </p:txBody>
      </p:sp>
    </p:spTree>
    <p:extLst>
      <p:ext uri="{BB962C8B-B14F-4D97-AF65-F5344CB8AC3E}">
        <p14:creationId xmlns:p14="http://schemas.microsoft.com/office/powerpoint/2010/main" val="75581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5/6/2018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5503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698791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19</a:t>
            </a:fld>
            <a:endParaRPr lang="en-US"/>
          </a:p>
        </p:txBody>
      </p:sp>
    </p:spTree>
    <p:extLst>
      <p:ext uri="{BB962C8B-B14F-4D97-AF65-F5344CB8AC3E}">
        <p14:creationId xmlns:p14="http://schemas.microsoft.com/office/powerpoint/2010/main" val="174723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20</a:t>
            </a:fld>
            <a:endParaRPr lang="en-US"/>
          </a:p>
        </p:txBody>
      </p:sp>
    </p:spTree>
    <p:extLst>
      <p:ext uri="{BB962C8B-B14F-4D97-AF65-F5344CB8AC3E}">
        <p14:creationId xmlns:p14="http://schemas.microsoft.com/office/powerpoint/2010/main" val="158075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Tweets about your company</a:t>
            </a:r>
          </a:p>
          <a:p>
            <a:r>
              <a:rPr lang="en-US" dirty="0"/>
              <a:t>Setup a Flow to automatically follow them</a:t>
            </a:r>
          </a:p>
          <a:p>
            <a:r>
              <a:rPr lang="en-US" dirty="0"/>
              <a:t>Sends them a nice reply</a:t>
            </a:r>
          </a:p>
          <a:p>
            <a:r>
              <a:rPr lang="en-US" dirty="0"/>
              <a:t>Puts them to a Spreadsheet that is emailed to you for your review and approval</a:t>
            </a:r>
          </a:p>
          <a:p>
            <a:r>
              <a:rPr lang="en-US" dirty="0"/>
              <a:t>If approved then the contact information is added to Dynamics CRM or Dynamics SL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09B7-91C2-495A-BE1E-5716D5C8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88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09B7-91C2-495A-BE1E-5716D5C8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09B7-91C2-495A-BE1E-5716D5C8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36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a:t>
            </a:fld>
            <a:endParaRPr lang="en-US"/>
          </a:p>
        </p:txBody>
      </p:sp>
    </p:spTree>
    <p:extLst>
      <p:ext uri="{BB962C8B-B14F-4D97-AF65-F5344CB8AC3E}">
        <p14:creationId xmlns:p14="http://schemas.microsoft.com/office/powerpoint/2010/main" val="2798044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5/6/2018 6:05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1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5/6/2018 6:05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66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5/6/2018 6:05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0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5/6/2018 6:05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93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2016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5/6/2018 6:05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598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190183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607148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594697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34</a:t>
            </a:fld>
            <a:endParaRPr lang="en-US"/>
          </a:p>
        </p:txBody>
      </p:sp>
    </p:spTree>
    <p:extLst>
      <p:ext uri="{BB962C8B-B14F-4D97-AF65-F5344CB8AC3E}">
        <p14:creationId xmlns:p14="http://schemas.microsoft.com/office/powerpoint/2010/main" val="2037373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a:p>
            <a:pPr defTabSz="913718">
              <a:spcAft>
                <a:spcPts val="333"/>
              </a:spcAft>
              <a:defRPr/>
            </a:pPr>
            <a:endParaRPr lang="en-US" dirty="0">
              <a:gradFill>
                <a:gsLst>
                  <a:gs pos="0">
                    <a:srgbClr val="FFFFFF"/>
                  </a:gs>
                  <a:gs pos="100000">
                    <a:srgbClr val="FFFFFF"/>
                  </a:gs>
                </a:gsLst>
                <a:lin ang="5400000" scaled="0"/>
              </a:gradFill>
              <a:ea typeface="Segoe UI" pitchFamily="34" charset="0"/>
              <a:cs typeface="Segoe UI" pitchFamily="34" charset="0"/>
            </a:endParaRPr>
          </a:p>
          <a:p>
            <a:endParaRPr lang="en-US" dirty="0"/>
          </a:p>
        </p:txBody>
      </p:sp>
      <p:sp>
        <p:nvSpPr>
          <p:cNvPr id="4" name="Header Placeholder 3"/>
          <p:cNvSpPr>
            <a:spLocks noGrp="1"/>
          </p:cNvSpPr>
          <p:nvPr>
            <p:ph type="hdr" sz="quarter" idx="10"/>
          </p:nvPr>
        </p:nvSpPr>
        <p:spPr/>
        <p:txBody>
          <a:bodyPr/>
          <a:lstStyle/>
          <a:p>
            <a:r>
              <a:rPr>
                <a:solidFill>
                  <a:prstClr val="black"/>
                </a:solidFill>
              </a:rPr>
              <a:t>Microsoft Dynamics</a:t>
            </a:r>
          </a:p>
        </p:txBody>
      </p:sp>
      <p:sp>
        <p:nvSpPr>
          <p:cNvPr id="5" name="Footer Placeholder 4"/>
          <p:cNvSpPr>
            <a:spLocks noGrp="1"/>
          </p:cNvSpPr>
          <p:nvPr>
            <p:ph type="ftr" sz="quarter" idx="11"/>
          </p:nvPr>
        </p:nvSpPr>
        <p:spPr/>
        <p:txBody>
          <a:bodyPr/>
          <a:lstStyle/>
          <a:p>
            <a:pPr defTabSz="91255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255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2C2251-6BDD-439E-8329-91C8ECD1D60C}" type="datetime1">
              <a:rPr lang="en-US" smtClean="0">
                <a:solidFill>
                  <a:prstClr val="black"/>
                </a:solidFill>
              </a:rPr>
              <a:pPr/>
              <a:t>5/6/2018</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2509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109B7-91C2-495A-BE1E-5716D5C88F47}" type="slidenum">
              <a:rPr lang="en-US" smtClean="0"/>
              <a:t>4</a:t>
            </a:fld>
            <a:endParaRPr lang="en-US"/>
          </a:p>
        </p:txBody>
      </p:sp>
    </p:spTree>
    <p:extLst>
      <p:ext uri="{BB962C8B-B14F-4D97-AF65-F5344CB8AC3E}">
        <p14:creationId xmlns:p14="http://schemas.microsoft.com/office/powerpoint/2010/main" val="4049390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109B7-91C2-495A-BE1E-5716D5C88F47}" type="slidenum">
              <a:rPr lang="en-US" smtClean="0"/>
              <a:t>38</a:t>
            </a:fld>
            <a:endParaRPr lang="en-US"/>
          </a:p>
        </p:txBody>
      </p:sp>
    </p:spTree>
    <p:extLst>
      <p:ext uri="{BB962C8B-B14F-4D97-AF65-F5344CB8AC3E}">
        <p14:creationId xmlns:p14="http://schemas.microsoft.com/office/powerpoint/2010/main" val="1975936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3261539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SL database will be upgraded to SQL 2014</a:t>
            </a:r>
          </a:p>
        </p:txBody>
      </p:sp>
      <p:sp>
        <p:nvSpPr>
          <p:cNvPr id="4" name="Slide Number Placeholder 3"/>
          <p:cNvSpPr>
            <a:spLocks noGrp="1"/>
          </p:cNvSpPr>
          <p:nvPr>
            <p:ph type="sldNum" sz="quarter" idx="10"/>
          </p:nvPr>
        </p:nvSpPr>
        <p:spPr/>
        <p:txBody>
          <a:bodyPr/>
          <a:lstStyle/>
          <a:p>
            <a:fld id="{A30109B7-91C2-495A-BE1E-5716D5C88F47}" type="slidenum">
              <a:rPr lang="en-US" smtClean="0"/>
              <a:t>40</a:t>
            </a:fld>
            <a:endParaRPr lang="en-US"/>
          </a:p>
        </p:txBody>
      </p:sp>
    </p:spTree>
    <p:extLst>
      <p:ext uri="{BB962C8B-B14F-4D97-AF65-F5344CB8AC3E}">
        <p14:creationId xmlns:p14="http://schemas.microsoft.com/office/powerpoint/2010/main" val="1454883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a:p>
        </p:txBody>
      </p:sp>
    </p:spTree>
    <p:extLst>
      <p:ext uri="{BB962C8B-B14F-4D97-AF65-F5344CB8AC3E}">
        <p14:creationId xmlns:p14="http://schemas.microsoft.com/office/powerpoint/2010/main" val="3714843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a:p>
        </p:txBody>
      </p:sp>
    </p:spTree>
    <p:extLst>
      <p:ext uri="{BB962C8B-B14F-4D97-AF65-F5344CB8AC3E}">
        <p14:creationId xmlns:p14="http://schemas.microsoft.com/office/powerpoint/2010/main" val="1961599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a:p>
        </p:txBody>
      </p:sp>
    </p:spTree>
    <p:extLst>
      <p:ext uri="{BB962C8B-B14F-4D97-AF65-F5344CB8AC3E}">
        <p14:creationId xmlns:p14="http://schemas.microsoft.com/office/powerpoint/2010/main" val="3073026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a:p>
        </p:txBody>
      </p:sp>
    </p:spTree>
    <p:extLst>
      <p:ext uri="{BB962C8B-B14F-4D97-AF65-F5344CB8AC3E}">
        <p14:creationId xmlns:p14="http://schemas.microsoft.com/office/powerpoint/2010/main" val="771702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a:p>
        </p:txBody>
      </p:sp>
    </p:spTree>
    <p:extLst>
      <p:ext uri="{BB962C8B-B14F-4D97-AF65-F5344CB8AC3E}">
        <p14:creationId xmlns:p14="http://schemas.microsoft.com/office/powerpoint/2010/main" val="3993353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a:p>
        </p:txBody>
      </p:sp>
    </p:spTree>
    <p:extLst>
      <p:ext uri="{BB962C8B-B14F-4D97-AF65-F5344CB8AC3E}">
        <p14:creationId xmlns:p14="http://schemas.microsoft.com/office/powerpoint/2010/main" val="732949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a:p>
        </p:txBody>
      </p:sp>
    </p:spTree>
    <p:extLst>
      <p:ext uri="{BB962C8B-B14F-4D97-AF65-F5344CB8AC3E}">
        <p14:creationId xmlns:p14="http://schemas.microsoft.com/office/powerpoint/2010/main" val="127700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09B7-91C2-495A-BE1E-5716D5C8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320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a:p>
        </p:txBody>
      </p:sp>
    </p:spTree>
    <p:extLst>
      <p:ext uri="{BB962C8B-B14F-4D97-AF65-F5344CB8AC3E}">
        <p14:creationId xmlns:p14="http://schemas.microsoft.com/office/powerpoint/2010/main" val="3783623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a:p>
        </p:txBody>
      </p:sp>
    </p:spTree>
    <p:extLst>
      <p:ext uri="{BB962C8B-B14F-4D97-AF65-F5344CB8AC3E}">
        <p14:creationId xmlns:p14="http://schemas.microsoft.com/office/powerpoint/2010/main" val="1070658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a:p>
        </p:txBody>
      </p:sp>
    </p:spTree>
    <p:extLst>
      <p:ext uri="{BB962C8B-B14F-4D97-AF65-F5344CB8AC3E}">
        <p14:creationId xmlns:p14="http://schemas.microsoft.com/office/powerpoint/2010/main" val="3644682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a:p>
        </p:txBody>
      </p:sp>
    </p:spTree>
    <p:extLst>
      <p:ext uri="{BB962C8B-B14F-4D97-AF65-F5344CB8AC3E}">
        <p14:creationId xmlns:p14="http://schemas.microsoft.com/office/powerpoint/2010/main" val="1896627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a:p>
        </p:txBody>
      </p:sp>
    </p:spTree>
    <p:extLst>
      <p:ext uri="{BB962C8B-B14F-4D97-AF65-F5344CB8AC3E}">
        <p14:creationId xmlns:p14="http://schemas.microsoft.com/office/powerpoint/2010/main" val="377786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a:p>
        </p:txBody>
      </p:sp>
    </p:spTree>
    <p:extLst>
      <p:ext uri="{BB962C8B-B14F-4D97-AF65-F5344CB8AC3E}">
        <p14:creationId xmlns:p14="http://schemas.microsoft.com/office/powerpoint/2010/main" val="2147278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a:p>
        </p:txBody>
      </p:sp>
    </p:spTree>
    <p:extLst>
      <p:ext uri="{BB962C8B-B14F-4D97-AF65-F5344CB8AC3E}">
        <p14:creationId xmlns:p14="http://schemas.microsoft.com/office/powerpoint/2010/main" val="2367113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a:p>
        </p:txBody>
      </p:sp>
    </p:spTree>
    <p:extLst>
      <p:ext uri="{BB962C8B-B14F-4D97-AF65-F5344CB8AC3E}">
        <p14:creationId xmlns:p14="http://schemas.microsoft.com/office/powerpoint/2010/main" val="2970349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a:p>
        </p:txBody>
      </p:sp>
    </p:spTree>
    <p:extLst>
      <p:ext uri="{BB962C8B-B14F-4D97-AF65-F5344CB8AC3E}">
        <p14:creationId xmlns:p14="http://schemas.microsoft.com/office/powerpoint/2010/main" val="2468455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a:p>
        </p:txBody>
      </p:sp>
    </p:spTree>
    <p:extLst>
      <p:ext uri="{BB962C8B-B14F-4D97-AF65-F5344CB8AC3E}">
        <p14:creationId xmlns:p14="http://schemas.microsoft.com/office/powerpoint/2010/main" val="253431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424">
              <a:spcAft>
                <a:spcPts val="358"/>
              </a:spcAft>
            </a:pPr>
            <a:endParaRPr lang="en-US" dirty="0"/>
          </a:p>
        </p:txBody>
      </p:sp>
      <p:sp>
        <p:nvSpPr>
          <p:cNvPr id="4" name="Header Placeholder 3"/>
          <p:cNvSpPr>
            <a:spLocks noGrp="1"/>
          </p:cNvSpPr>
          <p:nvPr>
            <p:ph type="hdr" sz="quarter" idx="10"/>
          </p:nvPr>
        </p:nvSpPr>
        <p:spPr>
          <a:xfrm>
            <a:off x="2" y="2"/>
            <a:ext cx="2924644" cy="455331"/>
          </a:xfrm>
          <a:prstGeom prst="rect">
            <a:avLst/>
          </a:prstGeom>
        </p:spPr>
        <p:txBody>
          <a:bodyPr lIns="91294" tIns="45647" rIns="91294" bIns="45647"/>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System Center Marketing</a:t>
            </a:r>
          </a:p>
        </p:txBody>
      </p:sp>
      <p:sp>
        <p:nvSpPr>
          <p:cNvPr id="5" name="Footer Placeholder 4"/>
          <p:cNvSpPr>
            <a:spLocks noGrp="1"/>
          </p:cNvSpPr>
          <p:nvPr>
            <p:ph type="ftr" sz="quarter" idx="11"/>
          </p:nvPr>
        </p:nvSpPr>
        <p:spPr>
          <a:xfrm>
            <a:off x="2" y="8807493"/>
            <a:ext cx="5967066" cy="360911"/>
          </a:xfrm>
          <a:prstGeom prst="rect">
            <a:avLst/>
          </a:prstGeom>
        </p:spPr>
        <p:txBody>
          <a:bodyPr/>
          <a:lstStyle/>
          <a:p>
            <a:pPr marL="0" marR="0" lvl="0" indent="0" algn="l" defTabSz="964748"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2FFAB3-2908-453A-951D-25B2A30D5635}" type="datetime1">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5/6/2018</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946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a:p>
        </p:txBody>
      </p:sp>
    </p:spTree>
    <p:extLst>
      <p:ext uri="{BB962C8B-B14F-4D97-AF65-F5344CB8AC3E}">
        <p14:creationId xmlns:p14="http://schemas.microsoft.com/office/powerpoint/2010/main" val="4029227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73</a:t>
            </a:fld>
            <a:endParaRPr lang="en-US"/>
          </a:p>
        </p:txBody>
      </p:sp>
    </p:spTree>
    <p:extLst>
      <p:ext uri="{BB962C8B-B14F-4D97-AF65-F5344CB8AC3E}">
        <p14:creationId xmlns:p14="http://schemas.microsoft.com/office/powerpoint/2010/main" val="1743306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a:p>
        </p:txBody>
      </p:sp>
    </p:spTree>
    <p:extLst>
      <p:ext uri="{BB962C8B-B14F-4D97-AF65-F5344CB8AC3E}">
        <p14:creationId xmlns:p14="http://schemas.microsoft.com/office/powerpoint/2010/main" val="38500381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a:p>
        </p:txBody>
      </p:sp>
    </p:spTree>
    <p:extLst>
      <p:ext uri="{BB962C8B-B14F-4D97-AF65-F5344CB8AC3E}">
        <p14:creationId xmlns:p14="http://schemas.microsoft.com/office/powerpoint/2010/main" val="38118515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setup options for </a:t>
            </a:r>
            <a:r>
              <a:rPr lang="en-US" dirty="0" err="1"/>
              <a:t>DocShare</a:t>
            </a:r>
            <a:r>
              <a:rPr lang="en-US" dirty="0"/>
              <a:t> document type – PDF, Word, Excel, etc.</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76</a:t>
            </a:fld>
            <a:endParaRPr lang="en-US"/>
          </a:p>
        </p:txBody>
      </p:sp>
    </p:spTree>
    <p:extLst>
      <p:ext uri="{BB962C8B-B14F-4D97-AF65-F5344CB8AC3E}">
        <p14:creationId xmlns:p14="http://schemas.microsoft.com/office/powerpoint/2010/main" val="1260065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77</a:t>
            </a:fld>
            <a:endParaRPr lang="en-US"/>
          </a:p>
        </p:txBody>
      </p:sp>
    </p:spTree>
    <p:extLst>
      <p:ext uri="{BB962C8B-B14F-4D97-AF65-F5344CB8AC3E}">
        <p14:creationId xmlns:p14="http://schemas.microsoft.com/office/powerpoint/2010/main" val="404300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78</a:t>
            </a:fld>
            <a:endParaRPr lang="en-US"/>
          </a:p>
        </p:txBody>
      </p:sp>
    </p:spTree>
    <p:extLst>
      <p:ext uri="{BB962C8B-B14F-4D97-AF65-F5344CB8AC3E}">
        <p14:creationId xmlns:p14="http://schemas.microsoft.com/office/powerpoint/2010/main" val="883356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79</a:t>
            </a:fld>
            <a:endParaRPr lang="en-US"/>
          </a:p>
        </p:txBody>
      </p:sp>
    </p:spTree>
    <p:extLst>
      <p:ext uri="{BB962C8B-B14F-4D97-AF65-F5344CB8AC3E}">
        <p14:creationId xmlns:p14="http://schemas.microsoft.com/office/powerpoint/2010/main" val="1481702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80</a:t>
            </a:fld>
            <a:endParaRPr lang="en-US"/>
          </a:p>
        </p:txBody>
      </p:sp>
    </p:spTree>
    <p:extLst>
      <p:ext uri="{BB962C8B-B14F-4D97-AF65-F5344CB8AC3E}">
        <p14:creationId xmlns:p14="http://schemas.microsoft.com/office/powerpoint/2010/main" val="26485146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Inspire</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5/6/2018 6:05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2934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8</a:t>
            </a:fld>
            <a:endParaRPr lang="en-US"/>
          </a:p>
        </p:txBody>
      </p:sp>
    </p:spTree>
    <p:extLst>
      <p:ext uri="{BB962C8B-B14F-4D97-AF65-F5344CB8AC3E}">
        <p14:creationId xmlns:p14="http://schemas.microsoft.com/office/powerpoint/2010/main" val="32057980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8B44C4B-E218-4158-810E-47EF8FD635FD}"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82</a:t>
            </a:fld>
            <a:endParaRPr lang="en-US"/>
          </a:p>
        </p:txBody>
      </p:sp>
    </p:spTree>
    <p:extLst>
      <p:ext uri="{BB962C8B-B14F-4D97-AF65-F5344CB8AC3E}">
        <p14:creationId xmlns:p14="http://schemas.microsoft.com/office/powerpoint/2010/main" val="13844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140920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72892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5/6/2018 6:05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3788123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21189" r="15525" b="7567"/>
          <a:stretch/>
        </p:blipFill>
        <p:spPr>
          <a:xfrm>
            <a:off x="0" y="0"/>
            <a:ext cx="12192000" cy="6858973"/>
          </a:xfrm>
          <a:prstGeom prst="rect">
            <a:avLst/>
          </a:prstGeom>
        </p:spPr>
      </p:pic>
      <p:pic>
        <p:nvPicPr>
          <p:cNvPr id="10" name="MS logo gray - EMF"/>
          <p:cNvPicPr>
            <a:picLocks noChangeAspect="1"/>
          </p:cNvPicPr>
          <p:nvPr userDrawn="1"/>
        </p:nvPicPr>
        <p:blipFill>
          <a:blip r:embed="rId3"/>
          <a:stretch>
            <a:fillRect/>
          </a:stretch>
        </p:blipFill>
        <p:spPr bwMode="black">
          <a:xfrm>
            <a:off x="451632" y="470067"/>
            <a:ext cx="1423303" cy="304828"/>
          </a:xfrm>
          <a:prstGeom prst="rect">
            <a:avLst/>
          </a:prstGeom>
        </p:spPr>
      </p:pic>
      <p:sp>
        <p:nvSpPr>
          <p:cNvPr id="4" name="Rectangle 3"/>
          <p:cNvSpPr/>
          <p:nvPr userDrawn="1"/>
        </p:nvSpPr>
        <p:spPr bwMode="auto">
          <a:xfrm>
            <a:off x="269302" y="2077813"/>
            <a:ext cx="6274974" cy="3586208"/>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9630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8624868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0813802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872811174"/>
      </p:ext>
    </p:extLst>
  </p:cSld>
  <p:clrMapOvr>
    <a:masterClrMapping/>
  </p:clrMapOvr>
  <p:transition>
    <p:fade/>
  </p:transition>
  <p:extLst mod="1">
    <p:ext uri="{DCECCB84-F9BA-43D5-87BE-67443E8EF086}">
      <p15:sldGuideLst xmlns:p15="http://schemas.microsoft.com/office/powerpoint/2012/main" xmlns="">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0985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939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5245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9097210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2882893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213049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527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chor="ctr"/>
          <a:lstStyle>
            <a:lvl1pPr>
              <a:defRPr>
                <a:solidFill>
                  <a:schemeClr val="accent1"/>
                </a:solidFill>
                <a:latin typeface="+mj-lt"/>
              </a:defRPr>
            </a:lvl1pPr>
          </a:lstStyle>
          <a:p>
            <a:r>
              <a:rPr lang="en-US" dirty="0"/>
              <a:t>Click to edit Master title style</a:t>
            </a:r>
          </a:p>
        </p:txBody>
      </p:sp>
    </p:spTree>
    <p:extLst>
      <p:ext uri="{BB962C8B-B14F-4D97-AF65-F5344CB8AC3E}">
        <p14:creationId xmlns:p14="http://schemas.microsoft.com/office/powerpoint/2010/main" val="32307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2" name="Picture 11"/>
          <p:cNvPicPr>
            <a:picLocks noChangeAspect="1"/>
          </p:cNvPicPr>
          <p:nvPr userDrawn="1"/>
        </p:nvPicPr>
        <p:blipFill>
          <a:blip r:embed="rId2"/>
          <a:stretch>
            <a:fillRect/>
          </a:stretch>
        </p:blipFill>
        <p:spPr bwMode="black">
          <a:xfrm>
            <a:off x="448212" y="470067"/>
            <a:ext cx="1454257" cy="304828"/>
          </a:xfrm>
          <a:prstGeom prst="rect">
            <a:avLst/>
          </a:prstGeom>
        </p:spPr>
      </p:pic>
      <p:pic>
        <p:nvPicPr>
          <p:cNvPr id="7" name="Picture 6"/>
          <p:cNvPicPr>
            <a:picLocks noChangeAspect="1"/>
          </p:cNvPicPr>
          <p:nvPr userDrawn="1"/>
        </p:nvPicPr>
        <p:blipFill rotWithShape="1">
          <a:blip r:embed="rId3"/>
          <a:srcRect l="36954" t="21189" r="15525" b="7567"/>
          <a:stretch/>
        </p:blipFill>
        <p:spPr>
          <a:xfrm>
            <a:off x="5333417" y="0"/>
            <a:ext cx="6858583" cy="6858973"/>
          </a:xfrm>
          <a:prstGeom prst="rect">
            <a:avLst/>
          </a:prstGeom>
        </p:spPr>
      </p:pic>
    </p:spTree>
    <p:extLst>
      <p:ext uri="{BB962C8B-B14F-4D97-AF65-F5344CB8AC3E}">
        <p14:creationId xmlns:p14="http://schemas.microsoft.com/office/powerpoint/2010/main" val="324227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42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0639" y="455471"/>
            <a:ext cx="10207362" cy="1125823"/>
          </a:xfrm>
        </p:spPr>
        <p:txBody>
          <a:bodyPr anchor="ctr">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281363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5377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94562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Picture 5">
            <a:extLst>
              <a:ext uri="{FF2B5EF4-FFF2-40B4-BE49-F238E27FC236}">
                <a16:creationId xmlns:a16="http://schemas.microsoft.com/office/drawing/2014/main" xmlns="" id="{EE975EB3-BD25-4E2B-B6E7-590386FD10AF}"/>
              </a:ext>
            </a:extLst>
          </p:cNvPr>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813335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A1835-C3EC-40FE-B21A-FBCFD5B8C4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6C7497D-16AE-499D-9514-E558DCED4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C27C5D0-C90F-4B3A-AECF-967BC6B0C8FD}"/>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5" name="Footer Placeholder 4">
            <a:extLst>
              <a:ext uri="{FF2B5EF4-FFF2-40B4-BE49-F238E27FC236}">
                <a16:creationId xmlns:a16="http://schemas.microsoft.com/office/drawing/2014/main" xmlns="" id="{F1F3E517-1215-4518-8F28-ED47B59B7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511789-8618-444C-BA07-66B1C47861DB}"/>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18966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E3840-C074-450D-B247-A361C698C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347243-0A77-4434-AAA0-0E35854E09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7CAA9-6409-4338-AB03-F54710354C77}"/>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5" name="Footer Placeholder 4">
            <a:extLst>
              <a:ext uri="{FF2B5EF4-FFF2-40B4-BE49-F238E27FC236}">
                <a16:creationId xmlns:a16="http://schemas.microsoft.com/office/drawing/2014/main" xmlns="" id="{F769A61B-96A8-4678-B3FB-54C41FDDA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D9CEBD-8C9B-42CD-9550-746431C7A4E2}"/>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648191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47B89-91F3-410B-9B14-72FF55F6C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99A9A03-B0A0-4BEF-94F8-27434B855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F289061-766F-4515-81E7-2B54967C8EC6}"/>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5" name="Footer Placeholder 4">
            <a:extLst>
              <a:ext uri="{FF2B5EF4-FFF2-40B4-BE49-F238E27FC236}">
                <a16:creationId xmlns:a16="http://schemas.microsoft.com/office/drawing/2014/main" xmlns="" id="{415A113B-A32A-4448-AC86-4FD170D32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658E96-24DF-457E-9950-72E11786B7D9}"/>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66857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69832-A469-46F5-BB5E-A995ED076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F25869-2F66-44E5-99F7-98CB801590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E17A809-95D2-4F52-AA8C-020CA0613E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FB82D0D-D9C1-4CA4-A009-9F96C5F065FE}"/>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6" name="Footer Placeholder 5">
            <a:extLst>
              <a:ext uri="{FF2B5EF4-FFF2-40B4-BE49-F238E27FC236}">
                <a16:creationId xmlns:a16="http://schemas.microsoft.com/office/drawing/2014/main" xmlns="" id="{4BF8A041-5D14-48E0-8B08-C2BF53B4A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F8FE43-1ADE-49C8-8675-F6945D4BC537}"/>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332586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B7B0E-22AD-4649-AD4B-AD343F2F43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E5379AF-AEAF-4E17-95D1-4BF4AEA78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DF607F8-7B32-4B6E-BCA4-A69BCFEE9E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38FE788-A949-4DD1-A941-5A68E41E5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2A42C0B-4A06-4AE8-BEC7-7A4FB2948A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F733C15-5DFB-4361-A32F-515F7738BBC2}"/>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8" name="Footer Placeholder 7">
            <a:extLst>
              <a:ext uri="{FF2B5EF4-FFF2-40B4-BE49-F238E27FC236}">
                <a16:creationId xmlns:a16="http://schemas.microsoft.com/office/drawing/2014/main" xmlns="" id="{DDE39A7F-6C16-45D6-80BF-8113F27D2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E6C545-9DA8-4BDC-A4CA-FB6CA3EAEB41}"/>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9684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4D43E-3DA2-4403-8689-883FEC87D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CBBB942-929D-4B8A-8BCE-9727390C287E}"/>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4" name="Footer Placeholder 3">
            <a:extLst>
              <a:ext uri="{FF2B5EF4-FFF2-40B4-BE49-F238E27FC236}">
                <a16:creationId xmlns:a16="http://schemas.microsoft.com/office/drawing/2014/main" xmlns="" id="{74B4D33E-43F1-4D7A-967C-214C8BC282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868376D-89CD-49DB-866B-DD23DCFF7A96}"/>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405243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93E1EFC-B911-4D4E-857C-B3BB18D40076}"/>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3" name="Footer Placeholder 2">
            <a:extLst>
              <a:ext uri="{FF2B5EF4-FFF2-40B4-BE49-F238E27FC236}">
                <a16:creationId xmlns:a16="http://schemas.microsoft.com/office/drawing/2014/main" xmlns="" id="{66D29256-D8E6-46AD-836D-6D3526552F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CCB69D1-3A36-42A6-8428-42925A1CB44B}"/>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83706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69773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346FC-FC44-4EC7-8FBD-4DCC1E83C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112BAE1-79E8-47E2-ADC7-46A75291C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3F9814F-ABC8-4336-B93F-7647154F6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6D84D5E-4730-45C7-AF0C-C27F71D1104E}"/>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6" name="Footer Placeholder 5">
            <a:extLst>
              <a:ext uri="{FF2B5EF4-FFF2-40B4-BE49-F238E27FC236}">
                <a16:creationId xmlns:a16="http://schemas.microsoft.com/office/drawing/2014/main" xmlns="" id="{593F4417-E299-47BF-AB57-5D8FE373B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70D4F0-F622-4998-B853-29BCC3D9C459}"/>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872755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0ED18-F1AA-4CED-B307-46FB6A7E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5EBA8A-6CB5-421F-9C88-53A8B2E7F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6088CC0-556E-418B-A65B-524782E9B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1FA17A5-5D91-462E-868C-5DFAEB70ECB4}"/>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6" name="Footer Placeholder 5">
            <a:extLst>
              <a:ext uri="{FF2B5EF4-FFF2-40B4-BE49-F238E27FC236}">
                <a16:creationId xmlns:a16="http://schemas.microsoft.com/office/drawing/2014/main" xmlns="" id="{A2F76269-CAB2-428F-9951-9E6524908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B972A6-30DB-42A0-AA46-7E2C73FF19C2}"/>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195439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61DFA-C737-4106-A9BE-2706C4FC3D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EEF581-6B9C-49F7-8CDF-60C1FE847A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85E927-BBA7-48DA-B773-19FB6214CDF3}"/>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5" name="Footer Placeholder 4">
            <a:extLst>
              <a:ext uri="{FF2B5EF4-FFF2-40B4-BE49-F238E27FC236}">
                <a16:creationId xmlns:a16="http://schemas.microsoft.com/office/drawing/2014/main" xmlns="" id="{AF166452-F361-4095-A2B1-3AD4F163B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61AC12-32F4-406D-A03D-83932CE9CD93}"/>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466980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0F838D-BA6D-47E1-A312-D25958BFE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A69B6A-7534-4845-9D03-7ABBA6430E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E0A0C4-D320-4455-AC95-FA1BAE89E759}"/>
              </a:ext>
            </a:extLst>
          </p:cNvPr>
          <p:cNvSpPr>
            <a:spLocks noGrp="1"/>
          </p:cNvSpPr>
          <p:nvPr>
            <p:ph type="dt" sz="half" idx="10"/>
          </p:nvPr>
        </p:nvSpPr>
        <p:spPr/>
        <p:txBody>
          <a:bodyPr/>
          <a:lstStyle/>
          <a:p>
            <a:fld id="{91B35986-B568-490B-8BAE-29AFFDCF17B4}" type="datetimeFigureOut">
              <a:rPr lang="en-US" smtClean="0"/>
              <a:t>5/6/2018</a:t>
            </a:fld>
            <a:endParaRPr lang="en-US"/>
          </a:p>
        </p:txBody>
      </p:sp>
      <p:sp>
        <p:nvSpPr>
          <p:cNvPr id="5" name="Footer Placeholder 4">
            <a:extLst>
              <a:ext uri="{FF2B5EF4-FFF2-40B4-BE49-F238E27FC236}">
                <a16:creationId xmlns:a16="http://schemas.microsoft.com/office/drawing/2014/main" xmlns="" id="{7DA7A168-1B92-4F2E-83AA-EDE21007B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E6E927-4F81-48C2-8A9C-4A2D5E5C2696}"/>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048109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656627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1189" r="15525" b="7567"/>
          <a:stretch/>
        </p:blipFill>
        <p:spPr>
          <a:xfrm>
            <a:off x="0" y="0"/>
            <a:ext cx="12192000" cy="6858973"/>
          </a:xfrm>
          <a:prstGeom prst="rect">
            <a:avLst/>
          </a:prstGeom>
        </p:spPr>
      </p:pic>
      <p:pic>
        <p:nvPicPr>
          <p:cNvPr id="8" name="MS logo gray - EMF"/>
          <p:cNvPicPr>
            <a:picLocks noChangeAspect="1"/>
          </p:cNvPicPr>
          <p:nvPr userDrawn="1"/>
        </p:nvPicPr>
        <p:blipFill>
          <a:blip r:embed="rId3"/>
          <a:stretch>
            <a:fillRect/>
          </a:stretch>
        </p:blipFill>
        <p:spPr bwMode="black">
          <a:xfrm>
            <a:off x="451632" y="470067"/>
            <a:ext cx="1423303" cy="304828"/>
          </a:xfrm>
          <a:prstGeom prst="rect">
            <a:avLst/>
          </a:prstGeom>
        </p:spPr>
      </p:pic>
      <p:sp>
        <p:nvSpPr>
          <p:cNvPr id="4" name="Rectangle 3"/>
          <p:cNvSpPr/>
          <p:nvPr userDrawn="1"/>
        </p:nvSpPr>
        <p:spPr bwMode="auto">
          <a:xfrm>
            <a:off x="269302" y="2077813"/>
            <a:ext cx="6274974" cy="3586208"/>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9476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024084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pic>
        <p:nvPicPr>
          <p:cNvPr id="7" name="Picture 6"/>
          <p:cNvPicPr>
            <a:picLocks noChangeAspect="1"/>
          </p:cNvPicPr>
          <p:nvPr userDrawn="1"/>
        </p:nvPicPr>
        <p:blipFill rotWithShape="1">
          <a:blip r:embed="rId3"/>
          <a:srcRect l="36954" t="21189" r="15525" b="7567"/>
          <a:stretch/>
        </p:blipFill>
        <p:spPr>
          <a:xfrm>
            <a:off x="5333417" y="0"/>
            <a:ext cx="6858583" cy="6858973"/>
          </a:xfrm>
          <a:prstGeom prst="rect">
            <a:avLst/>
          </a:prstGeom>
        </p:spPr>
      </p:pic>
    </p:spTree>
    <p:extLst>
      <p:ext uri="{BB962C8B-B14F-4D97-AF65-F5344CB8AC3E}">
        <p14:creationId xmlns:p14="http://schemas.microsoft.com/office/powerpoint/2010/main" val="422323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4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922157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6716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03599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359436700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27071787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63069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037311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496353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7677496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710768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49777930"/>
      </p:ext>
    </p:extLst>
  </p:cSld>
  <p:clrMapOvr>
    <a:masterClrMapping/>
  </p:clrMapOvr>
  <p:transition>
    <p:fade/>
  </p:transition>
  <p:extLst mod="1">
    <p:ext uri="{DCECCB84-F9BA-43D5-87BE-67443E8EF086}">
      <p15:sldGuideLst xmlns:p15="http://schemas.microsoft.com/office/powerpoint/2012/main" xmlns="">
        <p15:guide id="1" pos="342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2472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865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8117970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80121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413883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06903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40748841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with photo and ti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1189" r="15525" b="7567"/>
          <a:stretch/>
        </p:blipFill>
        <p:spPr>
          <a:xfrm>
            <a:off x="0" y="0"/>
            <a:ext cx="12192000" cy="6858973"/>
          </a:xfrm>
          <a:prstGeom prst="rect">
            <a:avLst/>
          </a:prstGeom>
        </p:spPr>
      </p:pic>
      <p:pic>
        <p:nvPicPr>
          <p:cNvPr id="8" name="MS logo gray - EMF"/>
          <p:cNvPicPr>
            <a:picLocks noChangeAspect="1"/>
          </p:cNvPicPr>
          <p:nvPr userDrawn="1"/>
        </p:nvPicPr>
        <p:blipFill>
          <a:blip r:embed="rId3"/>
          <a:stretch>
            <a:fillRect/>
          </a:stretch>
        </p:blipFill>
        <p:spPr bwMode="black">
          <a:xfrm>
            <a:off x="451632" y="470067"/>
            <a:ext cx="1423303" cy="304828"/>
          </a:xfrm>
          <a:prstGeom prst="rect">
            <a:avLst/>
          </a:prstGeom>
        </p:spPr>
      </p:pic>
      <p:sp>
        <p:nvSpPr>
          <p:cNvPr id="4" name="Rectangle 3"/>
          <p:cNvSpPr/>
          <p:nvPr userDrawn="1"/>
        </p:nvSpPr>
        <p:spPr bwMode="auto">
          <a:xfrm>
            <a:off x="269302" y="2077813"/>
            <a:ext cx="6274974" cy="3586208"/>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82743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590570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6954" t="21189" r="15525" b="7567"/>
          <a:stretch/>
        </p:blipFill>
        <p:spPr>
          <a:xfrm>
            <a:off x="5333417" y="0"/>
            <a:ext cx="6858583" cy="6858973"/>
          </a:xfrm>
          <a:prstGeom prst="rect">
            <a:avLst/>
          </a:prstGeom>
        </p:spPr>
      </p:pic>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1" name="Picture 10"/>
          <p:cNvPicPr>
            <a:picLocks noChangeAspect="1"/>
          </p:cNvPicPr>
          <p:nvPr userDrawn="1"/>
        </p:nvPicPr>
        <p:blipFill>
          <a:blip r:embed="rId3"/>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904466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42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239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4601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9957268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40080927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49440912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43301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591819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776818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6733236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476899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178891489"/>
      </p:ext>
    </p:extLst>
  </p:cSld>
  <p:clrMapOvr>
    <a:masterClrMapping/>
  </p:clrMapOvr>
  <p:transition>
    <p:fade/>
  </p:transition>
  <p:extLst mod="1">
    <p:ext uri="{DCECCB84-F9BA-43D5-87BE-67443E8EF086}">
      <p15:sldGuideLst xmlns:p15="http://schemas.microsoft.com/office/powerpoint/2012/main" xmlns="">
        <p15:guide id="1" pos="342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2743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466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6345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72233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910691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1611645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930846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184294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1.emf"/><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1.emf"/><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4"/>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1561967721"/>
      </p:ext>
    </p:extLst>
  </p:cSld>
  <p:clrMap bg1="lt1" tx1="dk1" bg2="lt2" tx2="dk2" accent1="accent1" accent2="accent2" accent3="accent3" accent4="accent4" accent5="accent5" accent6="accent6" hlink="hlink" folHlink="folHlink"/>
  <p:sldLayoutIdLst>
    <p:sldLayoutId id="2147483901"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1" r:id="rId19"/>
    <p:sldLayoutId id="2147483923" r:id="rId20"/>
    <p:sldLayoutId id="2147483924" r:id="rId21"/>
    <p:sldLayoutId id="2147483926"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50B1D5-8D40-4545-8332-026AB3BF3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53D0303-C012-4CA8-9F20-41C067B01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7A4C0-42BE-4CA6-9902-CCCC0D347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5986-B568-490B-8BAE-29AFFDCF17B4}" type="datetimeFigureOut">
              <a:rPr lang="en-US" smtClean="0"/>
              <a:t>5/6/2018</a:t>
            </a:fld>
            <a:endParaRPr lang="en-US"/>
          </a:p>
        </p:txBody>
      </p:sp>
      <p:sp>
        <p:nvSpPr>
          <p:cNvPr id="5" name="Footer Placeholder 4">
            <a:extLst>
              <a:ext uri="{FF2B5EF4-FFF2-40B4-BE49-F238E27FC236}">
                <a16:creationId xmlns:a16="http://schemas.microsoft.com/office/drawing/2014/main" xmlns="" id="{948573B3-6E5D-4B3C-A771-A3D135832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F4786E1-39EB-47FC-95D3-A68DF4820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43AE3-2EBC-45C7-8A55-0C480DF3C8A9}" type="slidenum">
              <a:rPr lang="en-US" smtClean="0"/>
              <a:t>‹#›</a:t>
            </a:fld>
            <a:endParaRPr lang="en-US"/>
          </a:p>
        </p:txBody>
      </p:sp>
    </p:spTree>
    <p:extLst>
      <p:ext uri="{BB962C8B-B14F-4D97-AF65-F5344CB8AC3E}">
        <p14:creationId xmlns:p14="http://schemas.microsoft.com/office/powerpoint/2010/main" val="338856031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1"/>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5201098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1"/>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494585418"/>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8" Type="http://schemas.openxmlformats.org/officeDocument/2006/relationships/hyperlink" Target="http://ovilia1024.deviantart.com/art/Email-icon-351734676" TargetMode="External"/><Relationship Id="rId3" Type="http://schemas.openxmlformats.org/officeDocument/2006/relationships/image" Target="../media/image26.png&amp;ehk=bLJVfeg8ZBkvr"/><Relationship Id="rId7" Type="http://schemas.openxmlformats.org/officeDocument/2006/relationships/image" Target="../media/image28.png&amp;ehk=SUgrpyop8AYiw3K8EZ4rcQ&amp;r=0&amp;pid=OfficeInsert"/><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ui-cloud.com/runner-style/" TargetMode="External"/><Relationship Id="rId5" Type="http://schemas.openxmlformats.org/officeDocument/2006/relationships/image" Target="../media/image27.jpg&amp;ehk=UIrQtm4lc6gMPUcBvu78CQ&amp;r=0&amp;pid=OfficeInsert"/><Relationship Id="rId10" Type="http://schemas.openxmlformats.org/officeDocument/2006/relationships/hyperlink" Target="http://commons.wikimedia.org/wiki/File:Phone_sign_font_awesome.svg" TargetMode="External"/><Relationship Id="rId4" Type="http://schemas.openxmlformats.org/officeDocument/2006/relationships/hyperlink" Target="http://commons.wikimedia.org/wiki/File:PICOL_icon_View.svg" TargetMode="External"/><Relationship Id="rId9" Type="http://schemas.openxmlformats.org/officeDocument/2006/relationships/image" Target="../media/image29.png&amp;ehk=LmVUVsgKLVCV6ZIxTFgt"/></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7.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www.samplestemplates.org/voucher-templates" TargetMode="External"/><Relationship Id="rId5" Type="http://schemas.openxmlformats.org/officeDocument/2006/relationships/image" Target="../media/image56.jpg"/><Relationship Id="rId4" Type="http://schemas.openxmlformats.org/officeDocument/2006/relationships/hyperlink" Target="http://www.flickr.com/photos/vblibrary/8699758745/"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robertkaplinsky.com/work/write-a-check/"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02" y="2077813"/>
            <a:ext cx="6274912" cy="1793104"/>
          </a:xfrm>
        </p:spPr>
        <p:txBody>
          <a:bodyPr/>
          <a:lstStyle/>
          <a:p>
            <a:r>
              <a:rPr lang="en-US" dirty="0"/>
              <a:t>Microsoft Dynamics SL 2018</a:t>
            </a:r>
            <a:br>
              <a:rPr lang="en-US" dirty="0"/>
            </a:br>
            <a:endParaRPr lang="en-US" dirty="0"/>
          </a:p>
        </p:txBody>
      </p:sp>
      <p:sp>
        <p:nvSpPr>
          <p:cNvPr id="3" name="Text Placeholder 2"/>
          <p:cNvSpPr>
            <a:spLocks noGrp="1"/>
          </p:cNvSpPr>
          <p:nvPr>
            <p:ph type="body" sz="quarter" idx="14"/>
          </p:nvPr>
        </p:nvSpPr>
        <p:spPr>
          <a:xfrm>
            <a:off x="267683" y="3877212"/>
            <a:ext cx="6276530" cy="1086215"/>
          </a:xfrm>
        </p:spPr>
        <p:txBody>
          <a:bodyPr/>
          <a:lstStyle/>
          <a:p>
            <a:endParaRPr lang="en-US" dirty="0"/>
          </a:p>
          <a:p>
            <a:r>
              <a:rPr lang="en-US" dirty="0"/>
              <a:t> </a:t>
            </a:r>
          </a:p>
        </p:txBody>
      </p:sp>
    </p:spTree>
    <p:extLst>
      <p:ext uri="{BB962C8B-B14F-4D97-AF65-F5344CB8AC3E}">
        <p14:creationId xmlns:p14="http://schemas.microsoft.com/office/powerpoint/2010/main" val="26515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BI SL Project Dashboard example</a:t>
            </a:r>
          </a:p>
        </p:txBody>
      </p:sp>
      <p:pic>
        <p:nvPicPr>
          <p:cNvPr id="2" name="Picture 1"/>
          <p:cNvPicPr>
            <a:picLocks noChangeAspect="1"/>
          </p:cNvPicPr>
          <p:nvPr/>
        </p:nvPicPr>
        <p:blipFill>
          <a:blip r:embed="rId3"/>
          <a:stretch>
            <a:fillRect/>
          </a:stretch>
        </p:blipFill>
        <p:spPr>
          <a:xfrm>
            <a:off x="1306616" y="1262640"/>
            <a:ext cx="9578769" cy="5378549"/>
          </a:xfrm>
          <a:prstGeom prst="rect">
            <a:avLst/>
          </a:prstGeom>
        </p:spPr>
      </p:pic>
      <p:pic>
        <p:nvPicPr>
          <p:cNvPr id="4" name="Picture 3"/>
          <p:cNvPicPr>
            <a:picLocks noChangeAspect="1"/>
          </p:cNvPicPr>
          <p:nvPr/>
        </p:nvPicPr>
        <p:blipFill rotWithShape="1">
          <a:blip r:embed="rId3"/>
          <a:srcRect r="83578" b="54130"/>
          <a:stretch/>
        </p:blipFill>
        <p:spPr>
          <a:xfrm>
            <a:off x="3967780" y="1486746"/>
            <a:ext cx="3238690" cy="5079741"/>
          </a:xfrm>
          <a:prstGeom prst="rect">
            <a:avLst/>
          </a:prstGeom>
          <a:effectLst>
            <a:glow rad="228600">
              <a:schemeClr val="accent1">
                <a:satMod val="175000"/>
                <a:alpha val="40000"/>
              </a:schemeClr>
            </a:glow>
          </a:effectLst>
        </p:spPr>
      </p:pic>
      <p:sp>
        <p:nvSpPr>
          <p:cNvPr id="5" name="TextBox 4"/>
          <p:cNvSpPr txBox="1"/>
          <p:nvPr/>
        </p:nvSpPr>
        <p:spPr>
          <a:xfrm>
            <a:off x="1271868" y="2280255"/>
            <a:ext cx="2736120" cy="615516"/>
          </a:xfrm>
          <a:prstGeom prst="rect">
            <a:avLst/>
          </a:prstGeom>
          <a:solidFill>
            <a:schemeClr val="bg1"/>
          </a:solid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Labor &amp; Expenses</a:t>
            </a:r>
          </a:p>
        </p:txBody>
      </p:sp>
      <p:sp>
        <p:nvSpPr>
          <p:cNvPr id="6" name="TextBox 5"/>
          <p:cNvSpPr txBox="1"/>
          <p:nvPr/>
        </p:nvSpPr>
        <p:spPr>
          <a:xfrm>
            <a:off x="1291285" y="4152961"/>
            <a:ext cx="2133454" cy="615516"/>
          </a:xfrm>
          <a:prstGeom prst="rect">
            <a:avLst/>
          </a:prstGeom>
          <a:solidFill>
            <a:schemeClr val="bg1"/>
          </a:solid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Gross Margin</a:t>
            </a:r>
          </a:p>
        </p:txBody>
      </p:sp>
      <p:sp>
        <p:nvSpPr>
          <p:cNvPr id="7" name="TextBox 6"/>
          <p:cNvSpPr txBox="1"/>
          <p:nvPr/>
        </p:nvSpPr>
        <p:spPr>
          <a:xfrm>
            <a:off x="7739446" y="2831383"/>
            <a:ext cx="3603536" cy="615516"/>
          </a:xfrm>
          <a:prstGeom prst="rect">
            <a:avLst/>
          </a:prstGeom>
          <a:solidFill>
            <a:schemeClr val="bg1"/>
          </a:solid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Revenue, Labor, Expense</a:t>
            </a:r>
          </a:p>
        </p:txBody>
      </p:sp>
    </p:spTree>
    <p:extLst>
      <p:ext uri="{BB962C8B-B14F-4D97-AF65-F5344CB8AC3E}">
        <p14:creationId xmlns:p14="http://schemas.microsoft.com/office/powerpoint/2010/main" val="1513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BI SL Project Dashboard example</a:t>
            </a:r>
          </a:p>
        </p:txBody>
      </p:sp>
      <p:pic>
        <p:nvPicPr>
          <p:cNvPr id="4" name="Picture 3"/>
          <p:cNvPicPr>
            <a:picLocks noChangeAspect="1"/>
          </p:cNvPicPr>
          <p:nvPr/>
        </p:nvPicPr>
        <p:blipFill>
          <a:blip r:embed="rId3"/>
          <a:stretch>
            <a:fillRect/>
          </a:stretch>
        </p:blipFill>
        <p:spPr>
          <a:xfrm>
            <a:off x="1310960" y="1262640"/>
            <a:ext cx="9570082" cy="5378549"/>
          </a:xfrm>
          <a:prstGeom prst="rect">
            <a:avLst/>
          </a:prstGeom>
        </p:spPr>
      </p:pic>
      <p:cxnSp>
        <p:nvCxnSpPr>
          <p:cNvPr id="5" name="Straight Connector 4"/>
          <p:cNvCxnSpPr/>
          <p:nvPr/>
        </p:nvCxnSpPr>
        <p:spPr>
          <a:xfrm>
            <a:off x="5348979" y="1561448"/>
            <a:ext cx="1045829" cy="0"/>
          </a:xfrm>
          <a:prstGeom prst="line">
            <a:avLst/>
          </a:prstGeom>
          <a:ln w="381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BI SL Project Dashboard example</a:t>
            </a:r>
          </a:p>
        </p:txBody>
      </p:sp>
      <p:pic>
        <p:nvPicPr>
          <p:cNvPr id="2" name="Picture 1"/>
          <p:cNvPicPr>
            <a:picLocks noChangeAspect="1"/>
          </p:cNvPicPr>
          <p:nvPr/>
        </p:nvPicPr>
        <p:blipFill>
          <a:blip r:embed="rId3"/>
          <a:stretch>
            <a:fillRect/>
          </a:stretch>
        </p:blipFill>
        <p:spPr>
          <a:xfrm>
            <a:off x="1330931" y="1691067"/>
            <a:ext cx="8091344" cy="3923978"/>
          </a:xfrm>
          <a:prstGeom prst="rect">
            <a:avLst/>
          </a:prstGeom>
        </p:spPr>
      </p:pic>
      <p:pic>
        <p:nvPicPr>
          <p:cNvPr id="4" name="Picture 3"/>
          <p:cNvPicPr>
            <a:picLocks noChangeAspect="1"/>
          </p:cNvPicPr>
          <p:nvPr/>
        </p:nvPicPr>
        <p:blipFill>
          <a:blip r:embed="rId4"/>
          <a:stretch>
            <a:fillRect/>
          </a:stretch>
        </p:blipFill>
        <p:spPr>
          <a:xfrm>
            <a:off x="1469585" y="1690935"/>
            <a:ext cx="8318661" cy="4158515"/>
          </a:xfrm>
          <a:prstGeom prst="rect">
            <a:avLst/>
          </a:prstGeom>
        </p:spPr>
      </p:pic>
      <p:pic>
        <p:nvPicPr>
          <p:cNvPr id="5" name="Picture 4"/>
          <p:cNvPicPr>
            <a:picLocks noChangeAspect="1"/>
          </p:cNvPicPr>
          <p:nvPr/>
        </p:nvPicPr>
        <p:blipFill>
          <a:blip r:embed="rId5"/>
          <a:stretch>
            <a:fillRect/>
          </a:stretch>
        </p:blipFill>
        <p:spPr>
          <a:xfrm>
            <a:off x="882242" y="1262640"/>
            <a:ext cx="10427518" cy="5378549"/>
          </a:xfrm>
          <a:prstGeom prst="rect">
            <a:avLst/>
          </a:prstGeom>
        </p:spPr>
      </p:pic>
      <p:cxnSp>
        <p:nvCxnSpPr>
          <p:cNvPr id="6" name="Straight Connector 5"/>
          <p:cNvCxnSpPr/>
          <p:nvPr/>
        </p:nvCxnSpPr>
        <p:spPr>
          <a:xfrm>
            <a:off x="4676661" y="1561448"/>
            <a:ext cx="2166360" cy="0"/>
          </a:xfrm>
          <a:prstGeom prst="line">
            <a:avLst/>
          </a:prstGeom>
          <a:ln w="381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5"/>
          <a:srcRect t="34721" r="85672" b="27779"/>
          <a:stretch/>
        </p:blipFill>
        <p:spPr>
          <a:xfrm>
            <a:off x="4620635" y="2084363"/>
            <a:ext cx="2950731" cy="3983489"/>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3963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B2D18-6A15-4F41-8113-AE3EBB0B6CB6}"/>
              </a:ext>
            </a:extLst>
          </p:cNvPr>
          <p:cNvSpPr>
            <a:spLocks noGrp="1"/>
          </p:cNvSpPr>
          <p:nvPr>
            <p:ph type="title"/>
          </p:nvPr>
        </p:nvSpPr>
        <p:spPr/>
        <p:txBody>
          <a:bodyPr/>
          <a:lstStyle/>
          <a:p>
            <a:r>
              <a:rPr lang="en-US" dirty="0"/>
              <a:t>Creating </a:t>
            </a:r>
            <a:r>
              <a:rPr lang="en-US" dirty="0" err="1"/>
              <a:t>Odata</a:t>
            </a:r>
            <a:r>
              <a:rPr lang="en-US" dirty="0"/>
              <a:t> Service</a:t>
            </a:r>
          </a:p>
        </p:txBody>
      </p:sp>
      <p:sp>
        <p:nvSpPr>
          <p:cNvPr id="5" name="Content Placeholder 4">
            <a:extLst>
              <a:ext uri="{FF2B5EF4-FFF2-40B4-BE49-F238E27FC236}">
                <a16:creationId xmlns:a16="http://schemas.microsoft.com/office/drawing/2014/main" xmlns="" id="{2F1B1425-07BF-4A10-8428-840268B35512}"/>
              </a:ext>
            </a:extLst>
          </p:cNvPr>
          <p:cNvSpPr>
            <a:spLocks noGrp="1"/>
          </p:cNvSpPr>
          <p:nvPr>
            <p:ph type="body" sz="quarter" idx="10"/>
          </p:nvPr>
        </p:nvSpPr>
        <p:spPr/>
        <p:txBody>
          <a:bodyPr/>
          <a:lstStyle/>
          <a:p>
            <a:r>
              <a:rPr lang="en-US" dirty="0"/>
              <a:t>OData services </a:t>
            </a:r>
          </a:p>
          <a:p>
            <a:r>
              <a:rPr lang="en-US" dirty="0"/>
              <a:t>Provides a way to deliver installable package to deliver </a:t>
            </a:r>
            <a:r>
              <a:rPr lang="en-US" dirty="0" err="1"/>
              <a:t>PowerBI</a:t>
            </a:r>
            <a:r>
              <a:rPr lang="en-US" dirty="0"/>
              <a:t> reports</a:t>
            </a:r>
          </a:p>
          <a:p>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xmlns="" id="{1D955B99-5650-42D5-A61B-E640E6ED4081}"/>
              </a:ext>
            </a:extLst>
          </p:cNvPr>
          <p:cNvPicPr>
            <a:picLocks noChangeAspect="1"/>
          </p:cNvPicPr>
          <p:nvPr/>
        </p:nvPicPr>
        <p:blipFill>
          <a:blip r:embed="rId3"/>
          <a:stretch>
            <a:fillRect/>
          </a:stretch>
        </p:blipFill>
        <p:spPr>
          <a:xfrm>
            <a:off x="3427145" y="3429000"/>
            <a:ext cx="5337710" cy="3341451"/>
          </a:xfrm>
          <a:prstGeom prst="rect">
            <a:avLst/>
          </a:prstGeom>
        </p:spPr>
      </p:pic>
    </p:spTree>
    <p:extLst>
      <p:ext uri="{BB962C8B-B14F-4D97-AF65-F5344CB8AC3E}">
        <p14:creationId xmlns:p14="http://schemas.microsoft.com/office/powerpoint/2010/main" val="295619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C93E7-1567-4001-AD6D-74615CA1DAA2}"/>
              </a:ext>
            </a:extLst>
          </p:cNvPr>
          <p:cNvSpPr>
            <a:spLocks noGrp="1"/>
          </p:cNvSpPr>
          <p:nvPr>
            <p:ph type="title"/>
          </p:nvPr>
        </p:nvSpPr>
        <p:spPr/>
        <p:txBody>
          <a:bodyPr/>
          <a:lstStyle/>
          <a:p>
            <a:r>
              <a:rPr lang="en-US" dirty="0"/>
              <a:t>Microsoft Power Apps</a:t>
            </a:r>
          </a:p>
        </p:txBody>
      </p:sp>
      <p:sp>
        <p:nvSpPr>
          <p:cNvPr id="3" name="Text Placeholder 2">
            <a:extLst>
              <a:ext uri="{FF2B5EF4-FFF2-40B4-BE49-F238E27FC236}">
                <a16:creationId xmlns:a16="http://schemas.microsoft.com/office/drawing/2014/main" xmlns="" id="{8ADC4042-1B41-4BA4-A494-FF9539D593E2}"/>
              </a:ext>
            </a:extLst>
          </p:cNvPr>
          <p:cNvSpPr>
            <a:spLocks noGrp="1"/>
          </p:cNvSpPr>
          <p:nvPr>
            <p:ph type="body" sz="quarter" idx="4294967295"/>
          </p:nvPr>
        </p:nvSpPr>
        <p:spPr>
          <a:xfrm>
            <a:off x="538163" y="1187450"/>
            <a:ext cx="11653837" cy="673100"/>
          </a:xfrm>
        </p:spPr>
        <p:txBody>
          <a:bodyPr/>
          <a:lstStyle/>
          <a:p>
            <a:pPr marL="0" indent="0">
              <a:buNone/>
            </a:pPr>
            <a:r>
              <a:rPr lang="en-US" dirty="0"/>
              <a:t> </a:t>
            </a:r>
          </a:p>
        </p:txBody>
      </p:sp>
    </p:spTree>
    <p:extLst>
      <p:ext uri="{BB962C8B-B14F-4D97-AF65-F5344CB8AC3E}">
        <p14:creationId xmlns:p14="http://schemas.microsoft.com/office/powerpoint/2010/main" val="11350468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3BB49C-BD2C-414E-AACF-09BB612837E5}"/>
              </a:ext>
            </a:extLst>
          </p:cNvPr>
          <p:cNvPicPr>
            <a:picLocks noChangeAspect="1"/>
          </p:cNvPicPr>
          <p:nvPr/>
        </p:nvPicPr>
        <p:blipFill>
          <a:blip r:embed="rId3"/>
          <a:stretch>
            <a:fillRect/>
          </a:stretch>
        </p:blipFill>
        <p:spPr>
          <a:xfrm>
            <a:off x="865" y="1533130"/>
            <a:ext cx="12190271" cy="3791741"/>
          </a:xfrm>
          <a:prstGeom prst="rect">
            <a:avLst/>
          </a:prstGeom>
        </p:spPr>
      </p:pic>
      <p:sp>
        <p:nvSpPr>
          <p:cNvPr id="3" name="Title 2">
            <a:extLst>
              <a:ext uri="{FF2B5EF4-FFF2-40B4-BE49-F238E27FC236}">
                <a16:creationId xmlns:a16="http://schemas.microsoft.com/office/drawing/2014/main" xmlns="" id="{8D054A28-1153-4DD6-B471-BDDD183C6F18}"/>
              </a:ext>
            </a:extLst>
          </p:cNvPr>
          <p:cNvSpPr>
            <a:spLocks noGrp="1"/>
          </p:cNvSpPr>
          <p:nvPr>
            <p:ph type="title"/>
          </p:nvPr>
        </p:nvSpPr>
        <p:spPr/>
        <p:txBody>
          <a:bodyPr/>
          <a:lstStyle/>
          <a:p>
            <a:pPr algn="ctr"/>
            <a:r>
              <a:rPr lang="en-US" dirty="0"/>
              <a:t>Microsoft Power Apps</a:t>
            </a:r>
          </a:p>
        </p:txBody>
      </p:sp>
    </p:spTree>
    <p:extLst>
      <p:ext uri="{BB962C8B-B14F-4D97-AF65-F5344CB8AC3E}">
        <p14:creationId xmlns:p14="http://schemas.microsoft.com/office/powerpoint/2010/main" val="13100312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58589" y="2172123"/>
            <a:ext cx="2738376" cy="3943628"/>
            <a:chOff x="1079815" y="2506662"/>
            <a:chExt cx="2793286" cy="4022706"/>
          </a:xfrm>
        </p:grpSpPr>
        <p:sp>
          <p:nvSpPr>
            <p:cNvPr id="3" name="TextBox 2"/>
            <p:cNvSpPr txBox="1"/>
            <p:nvPr/>
          </p:nvSpPr>
          <p:spPr>
            <a:xfrm>
              <a:off x="1079815" y="5021263"/>
              <a:ext cx="2793286" cy="1508105"/>
            </a:xfrm>
            <a:prstGeom prst="rect">
              <a:avLst/>
            </a:prstGeom>
            <a:noFill/>
          </p:spPr>
          <p:txBody>
            <a:bodyPr wrap="square" rtlCol="0">
              <a:spAutoFit/>
            </a:bodyPr>
            <a:lstStyle/>
            <a:p>
              <a:pPr algn="ctr" defTabSz="914367">
                <a:defRPr/>
              </a:pPr>
              <a:r>
                <a:rPr lang="en-US" sz="1961" b="1" u="sng" dirty="0">
                  <a:solidFill>
                    <a:prstClr val="black">
                      <a:lumMod val="85000"/>
                      <a:lumOff val="15000"/>
                    </a:prstClr>
                  </a:solidFill>
                  <a:latin typeface="Segoe UI Light" panose="020B0502040204020203" pitchFamily="34" charset="0"/>
                  <a:cs typeface="Segoe UI Light" panose="020B0502040204020203" pitchFamily="34" charset="0"/>
                </a:rPr>
                <a:t>Connect</a:t>
              </a:r>
              <a:r>
                <a:rPr lang="en-US" sz="1961" b="1" dirty="0">
                  <a:solidFill>
                    <a:prstClr val="black">
                      <a:lumMod val="85000"/>
                      <a:lumOff val="15000"/>
                    </a:prstClr>
                  </a:solidFill>
                  <a:latin typeface="Segoe UI Light" panose="020B0502040204020203" pitchFamily="34" charset="0"/>
                  <a:cs typeface="Segoe UI Light" panose="020B0502040204020203" pitchFamily="34" charset="0"/>
                </a:rPr>
                <a:t> </a:t>
              </a:r>
              <a:r>
                <a:rPr lang="en-US" sz="1961" dirty="0">
                  <a:solidFill>
                    <a:prstClr val="black">
                      <a:lumMod val="85000"/>
                      <a:lumOff val="15000"/>
                    </a:prstClr>
                  </a:solidFill>
                  <a:latin typeface="Segoe UI Light" panose="020B0502040204020203" pitchFamily="34" charset="0"/>
                  <a:cs typeface="Segoe UI Light" panose="020B0502040204020203" pitchFamily="34" charset="0"/>
                </a:rPr>
                <a:t>to data &amp; systems you’re already using; create the data you need</a:t>
              </a:r>
              <a:r>
                <a:rPr lang="en-US" sz="1765" dirty="0">
                  <a:solidFill>
                    <a:prstClr val="black">
                      <a:lumMod val="85000"/>
                      <a:lumOff val="15000"/>
                    </a:prstClr>
                  </a:solidFill>
                  <a:latin typeface="Segoe UI Light" panose="020B0502040204020203" pitchFamily="34" charset="0"/>
                  <a:cs typeface="Segoe UI Light" panose="020B0502040204020203" pitchFamily="34" charset="0"/>
                </a:rPr>
                <a:t/>
              </a:r>
              <a:br>
                <a:rPr lang="en-US" sz="1765" dirty="0">
                  <a:solidFill>
                    <a:prstClr val="black">
                      <a:lumMod val="85000"/>
                      <a:lumOff val="15000"/>
                    </a:prstClr>
                  </a:solidFill>
                  <a:latin typeface="Segoe UI Light" panose="020B0502040204020203" pitchFamily="34" charset="0"/>
                  <a:cs typeface="Segoe UI Light" panose="020B0502040204020203" pitchFamily="34" charset="0"/>
                </a:rPr>
              </a:br>
              <a:endParaRPr lang="en-US" sz="1176" dirty="0">
                <a:solidFill>
                  <a:prstClr val="black">
                    <a:lumMod val="85000"/>
                    <a:lumOff val="15000"/>
                  </a:prstClr>
                </a:solidFill>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rotWithShape="1">
            <a:blip r:embed="rId3"/>
            <a:srcRect l="4083" r="70973" b="30713"/>
            <a:stretch/>
          </p:blipFill>
          <p:spPr>
            <a:xfrm>
              <a:off x="1079815" y="2506662"/>
              <a:ext cx="2793286" cy="2512441"/>
            </a:xfrm>
            <a:prstGeom prst="rect">
              <a:avLst/>
            </a:prstGeom>
          </p:spPr>
        </p:pic>
      </p:grpSp>
      <p:sp>
        <p:nvSpPr>
          <p:cNvPr id="7" name="TextBox 6"/>
          <p:cNvSpPr txBox="1"/>
          <p:nvPr/>
        </p:nvSpPr>
        <p:spPr>
          <a:xfrm>
            <a:off x="194537" y="739726"/>
            <a:ext cx="12192000" cy="1056042"/>
          </a:xfrm>
          <a:prstGeom prst="rect">
            <a:avLst/>
          </a:prstGeom>
          <a:noFill/>
        </p:spPr>
        <p:txBody>
          <a:bodyPr wrap="square" rtlCol="0">
            <a:spAutoFit/>
          </a:bodyPr>
          <a:lstStyle/>
          <a:p>
            <a:pPr algn="ctr" defTabSz="914367">
              <a:defRPr/>
            </a:pPr>
            <a:r>
              <a:rPr lang="en-US" sz="3137" dirty="0">
                <a:solidFill>
                  <a:schemeClr val="accent2"/>
                </a:solidFill>
                <a:latin typeface="Segoe UI Light" panose="020B0502040204020203" pitchFamily="34" charset="0"/>
                <a:cs typeface="Segoe UI Light" panose="020B0502040204020203" pitchFamily="34" charset="0"/>
              </a:rPr>
              <a:t>Microsoft PowerApps </a:t>
            </a:r>
            <a:r>
              <a:rPr lang="en-US" sz="3137" dirty="0">
                <a:solidFill>
                  <a:prstClr val="black"/>
                </a:solidFill>
                <a:latin typeface="Segoe UI Light" panose="020B0502040204020203" pitchFamily="34" charset="0"/>
                <a:cs typeface="Segoe UI Light" panose="020B0502040204020203" pitchFamily="34" charset="0"/>
              </a:rPr>
              <a:t>is a service for creating and using custom business apps across platforms</a:t>
            </a:r>
          </a:p>
        </p:txBody>
      </p:sp>
      <p:grpSp>
        <p:nvGrpSpPr>
          <p:cNvPr id="14" name="Group 13"/>
          <p:cNvGrpSpPr/>
          <p:nvPr/>
        </p:nvGrpSpPr>
        <p:grpSpPr>
          <a:xfrm>
            <a:off x="4587526" y="2172122"/>
            <a:ext cx="2778409" cy="3732421"/>
            <a:chOff x="4679515" y="2506661"/>
            <a:chExt cx="2834122" cy="3807264"/>
          </a:xfrm>
        </p:grpSpPr>
        <p:sp>
          <p:nvSpPr>
            <p:cNvPr id="5" name="TextBox 4"/>
            <p:cNvSpPr txBox="1"/>
            <p:nvPr/>
          </p:nvSpPr>
          <p:spPr>
            <a:xfrm>
              <a:off x="4679515" y="5021263"/>
              <a:ext cx="2834122" cy="1292662"/>
            </a:xfrm>
            <a:prstGeom prst="rect">
              <a:avLst/>
            </a:prstGeom>
            <a:noFill/>
          </p:spPr>
          <p:txBody>
            <a:bodyPr wrap="square" rtlCol="0">
              <a:spAutoFit/>
            </a:bodyPr>
            <a:lstStyle/>
            <a:p>
              <a:pPr algn="ctr" defTabSz="914367">
                <a:defRPr/>
              </a:pPr>
              <a:r>
                <a:rPr lang="en-US" sz="1961" b="1" u="sng" dirty="0">
                  <a:solidFill>
                    <a:prstClr val="black">
                      <a:lumMod val="85000"/>
                      <a:lumOff val="15000"/>
                    </a:prstClr>
                  </a:solidFill>
                  <a:latin typeface="Segoe UI Light" panose="020B0502040204020203" pitchFamily="34" charset="0"/>
                  <a:cs typeface="Segoe UI Light" panose="020B0502040204020203" pitchFamily="34" charset="0"/>
                </a:rPr>
                <a:t>Create</a:t>
              </a:r>
              <a:r>
                <a:rPr lang="en-US" sz="1961" b="1" dirty="0">
                  <a:solidFill>
                    <a:prstClr val="black">
                      <a:lumMod val="85000"/>
                      <a:lumOff val="15000"/>
                    </a:prstClr>
                  </a:solidFill>
                  <a:latin typeface="Segoe UI Light" panose="020B0502040204020203" pitchFamily="34" charset="0"/>
                  <a:cs typeface="Segoe UI Light" panose="020B0502040204020203" pitchFamily="34" charset="0"/>
                </a:rPr>
                <a:t> </a:t>
              </a:r>
              <a:r>
                <a:rPr lang="en-US" sz="1961" dirty="0">
                  <a:solidFill>
                    <a:prstClr val="black">
                      <a:lumMod val="85000"/>
                      <a:lumOff val="15000"/>
                    </a:prstClr>
                  </a:solidFill>
                  <a:latin typeface="Segoe UI Light" panose="020B0502040204020203" pitchFamily="34" charset="0"/>
                  <a:cs typeface="Segoe UI Light" panose="020B0502040204020203" pitchFamily="34" charset="0"/>
                </a:rPr>
                <a:t>apps, forms, and workflows without writing code</a:t>
              </a:r>
              <a:r>
                <a:rPr lang="en-US" sz="1765" dirty="0">
                  <a:solidFill>
                    <a:prstClr val="black">
                      <a:lumMod val="85000"/>
                      <a:lumOff val="15000"/>
                    </a:prstClr>
                  </a:solidFill>
                  <a:latin typeface="Segoe UI Light" panose="020B0502040204020203" pitchFamily="34" charset="0"/>
                  <a:cs typeface="Segoe UI Light" panose="020B0502040204020203" pitchFamily="34" charset="0"/>
                </a:rPr>
                <a:t/>
              </a:r>
              <a:br>
                <a:rPr lang="en-US" sz="1765" dirty="0">
                  <a:solidFill>
                    <a:prstClr val="black">
                      <a:lumMod val="85000"/>
                      <a:lumOff val="15000"/>
                    </a:prstClr>
                  </a:solidFill>
                  <a:latin typeface="Segoe UI Light" panose="020B0502040204020203" pitchFamily="34" charset="0"/>
                  <a:cs typeface="Segoe UI Light" panose="020B0502040204020203" pitchFamily="34" charset="0"/>
                </a:rPr>
              </a:br>
              <a:endParaRPr lang="en-US" sz="1765" dirty="0">
                <a:solidFill>
                  <a:prstClr val="black">
                    <a:lumMod val="85000"/>
                    <a:lumOff val="15000"/>
                  </a:prstClr>
                </a:solidFill>
                <a:latin typeface="Segoe UI Light" panose="020B0502040204020203" pitchFamily="34" charset="0"/>
                <a:cs typeface="Segoe UI Light" panose="020B0502040204020203" pitchFamily="34" charset="0"/>
              </a:endParaRPr>
            </a:p>
          </p:txBody>
        </p:sp>
        <p:pic>
          <p:nvPicPr>
            <p:cNvPr id="12" name="Picture 11"/>
            <p:cNvPicPr>
              <a:picLocks noChangeAspect="1"/>
            </p:cNvPicPr>
            <p:nvPr/>
          </p:nvPicPr>
          <p:blipFill rotWithShape="1">
            <a:blip r:embed="rId3"/>
            <a:srcRect l="36624" r="38432" b="30713"/>
            <a:stretch/>
          </p:blipFill>
          <p:spPr>
            <a:xfrm>
              <a:off x="4720351" y="2506661"/>
              <a:ext cx="2793286" cy="2512441"/>
            </a:xfrm>
            <a:prstGeom prst="rect">
              <a:avLst/>
            </a:prstGeom>
          </p:spPr>
        </p:pic>
      </p:grpSp>
      <p:grpSp>
        <p:nvGrpSpPr>
          <p:cNvPr id="16" name="Group 15"/>
          <p:cNvGrpSpPr/>
          <p:nvPr/>
        </p:nvGrpSpPr>
        <p:grpSpPr>
          <a:xfrm>
            <a:off x="8156497" y="2172122"/>
            <a:ext cx="2738376" cy="3430694"/>
            <a:chOff x="8320051" y="2506660"/>
            <a:chExt cx="2793286" cy="3499487"/>
          </a:xfrm>
        </p:grpSpPr>
        <p:sp>
          <p:nvSpPr>
            <p:cNvPr id="6" name="TextBox 5"/>
            <p:cNvSpPr txBox="1"/>
            <p:nvPr/>
          </p:nvSpPr>
          <p:spPr>
            <a:xfrm>
              <a:off x="8566951" y="5021262"/>
              <a:ext cx="2299486" cy="984885"/>
            </a:xfrm>
            <a:prstGeom prst="rect">
              <a:avLst/>
            </a:prstGeom>
            <a:noFill/>
          </p:spPr>
          <p:txBody>
            <a:bodyPr wrap="square" rtlCol="0">
              <a:spAutoFit/>
            </a:bodyPr>
            <a:lstStyle/>
            <a:p>
              <a:pPr algn="ctr" defTabSz="914367">
                <a:defRPr/>
              </a:pPr>
              <a:r>
                <a:rPr lang="en-US" sz="1961" b="1" u="sng" dirty="0">
                  <a:solidFill>
                    <a:prstClr val="black">
                      <a:lumMod val="85000"/>
                      <a:lumOff val="15000"/>
                    </a:prstClr>
                  </a:solidFill>
                  <a:latin typeface="Segoe UI Light" panose="020B0502040204020203" pitchFamily="34" charset="0"/>
                  <a:cs typeface="Segoe UI Light" panose="020B0502040204020203" pitchFamily="34" charset="0"/>
                </a:rPr>
                <a:t>Use</a:t>
              </a:r>
              <a:r>
                <a:rPr lang="en-US" sz="1961" b="1" dirty="0">
                  <a:solidFill>
                    <a:prstClr val="black">
                      <a:lumMod val="85000"/>
                      <a:lumOff val="15000"/>
                    </a:prstClr>
                  </a:solidFill>
                  <a:latin typeface="Segoe UI Light" panose="020B0502040204020203" pitchFamily="34" charset="0"/>
                  <a:cs typeface="Segoe UI Light" panose="020B0502040204020203" pitchFamily="34" charset="0"/>
                </a:rPr>
                <a:t> </a:t>
              </a:r>
              <a:r>
                <a:rPr lang="en-US" sz="1961" dirty="0">
                  <a:solidFill>
                    <a:prstClr val="black">
                      <a:lumMod val="85000"/>
                      <a:lumOff val="15000"/>
                    </a:prstClr>
                  </a:solidFill>
                  <a:latin typeface="Segoe UI Light" panose="020B0502040204020203" pitchFamily="34" charset="0"/>
                  <a:cs typeface="Segoe UI Light" panose="020B0502040204020203" pitchFamily="34" charset="0"/>
                </a:rPr>
                <a:t>apps on web and mobile</a:t>
              </a:r>
              <a:r>
                <a:rPr lang="en-US" sz="1765" dirty="0">
                  <a:solidFill>
                    <a:prstClr val="black">
                      <a:lumMod val="85000"/>
                      <a:lumOff val="15000"/>
                    </a:prstClr>
                  </a:solidFill>
                  <a:latin typeface="Segoe UI Light" panose="020B0502040204020203" pitchFamily="34" charset="0"/>
                  <a:cs typeface="Segoe UI Light" panose="020B0502040204020203" pitchFamily="34" charset="0"/>
                </a:rPr>
                <a:t/>
              </a:r>
              <a:br>
                <a:rPr lang="en-US" sz="1765" dirty="0">
                  <a:solidFill>
                    <a:prstClr val="black">
                      <a:lumMod val="85000"/>
                      <a:lumOff val="15000"/>
                    </a:prstClr>
                  </a:solidFill>
                  <a:latin typeface="Segoe UI Light" panose="020B0502040204020203" pitchFamily="34" charset="0"/>
                  <a:cs typeface="Segoe UI Light" panose="020B0502040204020203" pitchFamily="34" charset="0"/>
                </a:rPr>
              </a:br>
              <a:endParaRPr lang="en-US" sz="1765" dirty="0">
                <a:solidFill>
                  <a:prstClr val="black">
                    <a:lumMod val="85000"/>
                    <a:lumOff val="15000"/>
                  </a:prstClr>
                </a:solidFill>
                <a:latin typeface="Segoe UI Light" panose="020B0502040204020203" pitchFamily="34" charset="0"/>
                <a:cs typeface="Segoe UI Light" panose="020B0502040204020203" pitchFamily="34" charset="0"/>
              </a:endParaRPr>
            </a:p>
          </p:txBody>
        </p:sp>
        <p:pic>
          <p:nvPicPr>
            <p:cNvPr id="13" name="Picture 12"/>
            <p:cNvPicPr>
              <a:picLocks noChangeAspect="1"/>
            </p:cNvPicPr>
            <p:nvPr/>
          </p:nvPicPr>
          <p:blipFill rotWithShape="1">
            <a:blip r:embed="rId3"/>
            <a:srcRect l="68769" r="6287" b="30713"/>
            <a:stretch/>
          </p:blipFill>
          <p:spPr>
            <a:xfrm>
              <a:off x="8320051" y="2506660"/>
              <a:ext cx="2793286" cy="2512441"/>
            </a:xfrm>
            <a:prstGeom prst="rect">
              <a:avLst/>
            </a:prstGeom>
          </p:spPr>
        </p:pic>
      </p:grpSp>
    </p:spTree>
    <p:extLst>
      <p:ext uri="{BB962C8B-B14F-4D97-AF65-F5344CB8AC3E}">
        <p14:creationId xmlns:p14="http://schemas.microsoft.com/office/powerpoint/2010/main" val="429186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927E-6 4.87517E-6 L 1.04927E-6 -0.31662 " pathEditMode="relative" rAng="0" ptsTypes="AA">
                                      <p:cBhvr>
                                        <p:cTn id="6" dur="2000" fill="hold"/>
                                        <p:tgtEl>
                                          <p:spTgt spid="7"/>
                                        </p:tgtEl>
                                        <p:attrNameLst>
                                          <p:attrName>ppt_x</p:attrName>
                                          <p:attrName>ppt_y</p:attrName>
                                        </p:attrNameLst>
                                      </p:cBhvr>
                                      <p:rCtr x="0" y="-15842"/>
                                    </p:animMotion>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6703" y="1852695"/>
            <a:ext cx="4354594" cy="1448287"/>
          </a:xfrm>
          <a:prstGeom prst="rect">
            <a:avLst/>
          </a:prstGeom>
        </p:spPr>
        <p:txBody>
          <a:bodyPr wrap="square">
            <a:spAutoFit/>
          </a:bodyPr>
          <a:lstStyle/>
          <a:p>
            <a:pPr defTabSz="914367">
              <a:defRPr/>
            </a:pPr>
            <a:endParaRPr lang="en-US" sz="1765" dirty="0">
              <a:solidFill>
                <a:prstClr val="black">
                  <a:lumMod val="85000"/>
                  <a:lumOff val="15000"/>
                </a:prstClr>
              </a:solidFill>
              <a:latin typeface="Segoe UI Light" panose="020B0502040204020203" pitchFamily="34" charset="0"/>
              <a:cs typeface="Segoe UI Light" panose="020B0502040204020203" pitchFamily="34" charset="0"/>
            </a:endParaRPr>
          </a:p>
          <a:p>
            <a:pPr defTabSz="914367">
              <a:defRPr/>
            </a:pPr>
            <a:r>
              <a:rPr lang="en-US" sz="1765" dirty="0">
                <a:solidFill>
                  <a:prstClr val="black">
                    <a:lumMod val="85000"/>
                    <a:lumOff val="15000"/>
                  </a:prstClr>
                </a:solidFill>
                <a:latin typeface="Segoe UI Light" panose="020B0502040204020203" pitchFamily="34" charset="0"/>
                <a:cs typeface="Segoe UI Light" panose="020B0502040204020203" pitchFamily="34" charset="0"/>
              </a:rPr>
              <a:t>Get apps to your team when and where they’re needed, whether that’s on the web, </a:t>
            </a:r>
            <a:r>
              <a:rPr lang="en-US" sz="1765">
                <a:solidFill>
                  <a:prstClr val="black">
                    <a:lumMod val="85000"/>
                    <a:lumOff val="15000"/>
                  </a:prstClr>
                </a:solidFill>
                <a:latin typeface="Segoe UI Light" panose="020B0502040204020203" pitchFamily="34" charset="0"/>
                <a:cs typeface="Segoe UI Light" panose="020B0502040204020203" pitchFamily="34" charset="0"/>
              </a:rPr>
              <a:t>Windows, iOS </a:t>
            </a:r>
            <a:r>
              <a:rPr lang="en-US" sz="1765" dirty="0">
                <a:solidFill>
                  <a:prstClr val="black">
                    <a:lumMod val="85000"/>
                    <a:lumOff val="15000"/>
                  </a:prstClr>
                </a:solidFill>
                <a:latin typeface="Segoe UI Light" panose="020B0502040204020203" pitchFamily="34" charset="0"/>
                <a:cs typeface="Segoe UI Light" panose="020B0502040204020203" pitchFamily="34" charset="0"/>
              </a:rPr>
              <a:t>or Android—no app store required. </a:t>
            </a:r>
          </a:p>
        </p:txBody>
      </p:sp>
      <p:sp>
        <p:nvSpPr>
          <p:cNvPr id="4" name="TextBox 3"/>
          <p:cNvSpPr txBox="1"/>
          <p:nvPr/>
        </p:nvSpPr>
        <p:spPr>
          <a:xfrm>
            <a:off x="1770071" y="567700"/>
            <a:ext cx="3809806" cy="1056042"/>
          </a:xfrm>
          <a:prstGeom prst="rect">
            <a:avLst/>
          </a:prstGeom>
          <a:noFill/>
        </p:spPr>
        <p:txBody>
          <a:bodyPr wrap="square" rtlCol="0">
            <a:spAutoFit/>
          </a:bodyPr>
          <a:lstStyle/>
          <a:p>
            <a:pPr defTabSz="914367">
              <a:defRPr/>
            </a:pPr>
            <a:r>
              <a:rPr lang="en-US" sz="3137" dirty="0">
                <a:solidFill>
                  <a:prstClr val="black"/>
                </a:solidFill>
                <a:latin typeface="Segoe UI Light" panose="020B0502040204020203" pitchFamily="34" charset="0"/>
                <a:cs typeface="Segoe UI Light" panose="020B0502040204020203" pitchFamily="34" charset="0"/>
              </a:rPr>
              <a:t>Publish apps instantly for web and mobile</a:t>
            </a:r>
          </a:p>
        </p:txBody>
      </p:sp>
      <p:grpSp>
        <p:nvGrpSpPr>
          <p:cNvPr id="8" name="Group 7"/>
          <p:cNvGrpSpPr/>
          <p:nvPr/>
        </p:nvGrpSpPr>
        <p:grpSpPr>
          <a:xfrm>
            <a:off x="194537" y="-398580"/>
            <a:ext cx="11504118" cy="7021994"/>
            <a:chOff x="-715963" y="-1303338"/>
            <a:chExt cx="14476766" cy="9739809"/>
          </a:xfrm>
        </p:grpSpPr>
        <p:grpSp>
          <p:nvGrpSpPr>
            <p:cNvPr id="7" name="Group 6"/>
            <p:cNvGrpSpPr/>
            <p:nvPr/>
          </p:nvGrpSpPr>
          <p:grpSpPr>
            <a:xfrm>
              <a:off x="-715963" y="-1303338"/>
              <a:ext cx="14476766" cy="9739809"/>
              <a:chOff x="-715963" y="-1303338"/>
              <a:chExt cx="14476766" cy="9739809"/>
            </a:xfrm>
          </p:grpSpPr>
          <p:pic>
            <p:nvPicPr>
              <p:cNvPr id="6" name="Picture 5"/>
              <p:cNvPicPr>
                <a:picLocks noChangeAspect="1"/>
              </p:cNvPicPr>
              <p:nvPr/>
            </p:nvPicPr>
            <p:blipFill rotWithShape="1">
              <a:blip r:embed="rId3"/>
              <a:srcRect l="-1" r="65524"/>
              <a:stretch/>
            </p:blipFill>
            <p:spPr>
              <a:xfrm>
                <a:off x="-715963" y="-1303338"/>
                <a:ext cx="4570766" cy="9508500"/>
              </a:xfrm>
              <a:prstGeom prst="rect">
                <a:avLst/>
              </a:prstGeom>
            </p:spPr>
          </p:pic>
          <p:pic>
            <p:nvPicPr>
              <p:cNvPr id="2" name="Picture 1"/>
              <p:cNvPicPr>
                <a:picLocks noChangeAspect="1"/>
              </p:cNvPicPr>
              <p:nvPr/>
            </p:nvPicPr>
            <p:blipFill rotWithShape="1">
              <a:blip r:embed="rId3"/>
              <a:srcRect l="35061"/>
              <a:stretch/>
            </p:blipFill>
            <p:spPr>
              <a:xfrm>
                <a:off x="5151437" y="-1072029"/>
                <a:ext cx="8609366" cy="9508500"/>
              </a:xfrm>
              <a:prstGeom prst="rect">
                <a:avLst/>
              </a:prstGeom>
            </p:spPr>
          </p:pic>
        </p:grpSp>
        <p:sp>
          <p:nvSpPr>
            <p:cNvPr id="5" name="TextBox 4"/>
            <p:cNvSpPr txBox="1"/>
            <p:nvPr/>
          </p:nvSpPr>
          <p:spPr>
            <a:xfrm rot="18900000">
              <a:off x="1969336" y="6475544"/>
              <a:ext cx="913842" cy="379051"/>
            </a:xfrm>
            <a:prstGeom prst="rect">
              <a:avLst/>
            </a:prstGeom>
            <a:solidFill>
              <a:srgbClr val="202020"/>
            </a:solidFill>
          </p:spPr>
          <p:txBody>
            <a:bodyPr wrap="square" rtlCol="0">
              <a:spAutoFit/>
            </a:bodyPr>
            <a:lstStyle/>
            <a:p>
              <a:pPr defTabSz="914367">
                <a:defRPr/>
              </a:pPr>
              <a:r>
                <a:rPr lang="en-US" sz="588" dirty="0">
                  <a:solidFill>
                    <a:srgbClr val="B7B7B7"/>
                  </a:solidFill>
                  <a:latin typeface="Segoe UI" panose="020B0502040204020203" pitchFamily="34" charset="0"/>
                  <a:cs typeface="Segoe UI" panose="020B0502040204020203" pitchFamily="34" charset="0"/>
                </a:rPr>
                <a:t>web.powerapps.com</a:t>
              </a:r>
            </a:p>
          </p:txBody>
        </p:sp>
      </p:grpSp>
    </p:spTree>
    <p:extLst>
      <p:ext uri="{BB962C8B-B14F-4D97-AF65-F5344CB8AC3E}">
        <p14:creationId xmlns:p14="http://schemas.microsoft.com/office/powerpoint/2010/main" val="33624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65BD7-D49E-43B2-8AEC-FDBC3CF17B17}"/>
              </a:ext>
            </a:extLst>
          </p:cNvPr>
          <p:cNvSpPr>
            <a:spLocks noGrp="1"/>
          </p:cNvSpPr>
          <p:nvPr>
            <p:ph type="title"/>
          </p:nvPr>
        </p:nvSpPr>
        <p:spPr/>
        <p:txBody>
          <a:bodyPr/>
          <a:lstStyle/>
          <a:p>
            <a:r>
              <a:rPr lang="en-US" dirty="0"/>
              <a:t>Microsoft Flow</a:t>
            </a:r>
          </a:p>
        </p:txBody>
      </p:sp>
    </p:spTree>
    <p:extLst>
      <p:ext uri="{BB962C8B-B14F-4D97-AF65-F5344CB8AC3E}">
        <p14:creationId xmlns:p14="http://schemas.microsoft.com/office/powerpoint/2010/main" val="36454682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type="body" sz="quarter" idx="10"/>
          </p:nvPr>
        </p:nvSpPr>
        <p:spPr>
          <a:xfrm>
            <a:off x="1" y="1619508"/>
            <a:ext cx="12192000" cy="3999610"/>
          </a:xfrm>
          <a:prstGeom prst="rect">
            <a:avLst/>
          </a:prstGeom>
        </p:spPr>
        <p:txBody>
          <a:bodyPr/>
          <a:lstStyle/>
          <a:p>
            <a:pPr marL="0" indent="0" algn="ctr">
              <a:buNone/>
            </a:pPr>
            <a:r>
              <a:rPr lang="en-US" sz="3200" dirty="0"/>
              <a:t>A way to monitor, notify and take action</a:t>
            </a:r>
            <a:endParaRPr lang="en-US" dirty="0"/>
          </a:p>
        </p:txBody>
      </p:sp>
      <p:pic>
        <p:nvPicPr>
          <p:cNvPr id="5" name="Picture 4">
            <a:extLst>
              <a:ext uri="{FF2B5EF4-FFF2-40B4-BE49-F238E27FC236}">
                <a16:creationId xmlns:a16="http://schemas.microsoft.com/office/drawing/2014/main" xmlns="" id="{6116A7EE-656F-4677-8E04-152A6ABB35F4}"/>
              </a:ext>
            </a:extLst>
          </p:cNvPr>
          <p:cNvPicPr>
            <a:picLocks noChangeAspect="1"/>
          </p:cNvPicPr>
          <p:nvPr/>
        </p:nvPicPr>
        <p:blipFill rotWithShape="1">
          <a:blip r:embed="rId3"/>
          <a:srcRect l="933" r="630" b="1340"/>
          <a:stretch/>
        </p:blipFill>
        <p:spPr>
          <a:xfrm>
            <a:off x="2743901" y="2428593"/>
            <a:ext cx="7195508" cy="4063192"/>
          </a:xfrm>
          <a:prstGeom prst="rect">
            <a:avLst/>
          </a:prstGeom>
        </p:spPr>
      </p:pic>
      <p:pic>
        <p:nvPicPr>
          <p:cNvPr id="6" name="Picture 5">
            <a:extLst>
              <a:ext uri="{FF2B5EF4-FFF2-40B4-BE49-F238E27FC236}">
                <a16:creationId xmlns:a16="http://schemas.microsoft.com/office/drawing/2014/main" xmlns="" id="{44DBF1A1-F050-4308-AEC4-D462BCCB2F61}"/>
              </a:ext>
            </a:extLst>
          </p:cNvPr>
          <p:cNvPicPr>
            <a:picLocks noChangeAspect="1"/>
          </p:cNvPicPr>
          <p:nvPr/>
        </p:nvPicPr>
        <p:blipFill>
          <a:blip r:embed="rId4"/>
          <a:stretch>
            <a:fillRect/>
          </a:stretch>
        </p:blipFill>
        <p:spPr>
          <a:xfrm>
            <a:off x="4147348" y="389537"/>
            <a:ext cx="4379430" cy="1021867"/>
          </a:xfrm>
          <a:prstGeom prst="rect">
            <a:avLst/>
          </a:prstGeom>
        </p:spPr>
      </p:pic>
    </p:spTree>
    <p:extLst>
      <p:ext uri="{BB962C8B-B14F-4D97-AF65-F5344CB8AC3E}">
        <p14:creationId xmlns:p14="http://schemas.microsoft.com/office/powerpoint/2010/main" val="689958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a:t>Session Agenda</a:t>
            </a:r>
          </a:p>
        </p:txBody>
      </p:sp>
      <p:sp>
        <p:nvSpPr>
          <p:cNvPr id="3" name="Content Placeholder 2"/>
          <p:cNvSpPr>
            <a:spLocks noGrp="1"/>
          </p:cNvSpPr>
          <p:nvPr>
            <p:ph type="body" sz="quarter" idx="10"/>
          </p:nvPr>
        </p:nvSpPr>
        <p:spPr/>
        <p:txBody>
          <a:bodyPr/>
          <a:lstStyle/>
          <a:p>
            <a:r>
              <a:rPr lang="en-US" dirty="0"/>
              <a:t>Lifecycle </a:t>
            </a:r>
          </a:p>
          <a:p>
            <a:r>
              <a:rPr lang="en-US" dirty="0"/>
              <a:t>SL 2018 Theme &amp; Release cycle</a:t>
            </a:r>
          </a:p>
          <a:p>
            <a:r>
              <a:rPr lang="en-US" dirty="0"/>
              <a:t>Power BI</a:t>
            </a:r>
          </a:p>
          <a:p>
            <a:r>
              <a:rPr lang="en-US" dirty="0"/>
              <a:t>Power Apps</a:t>
            </a:r>
          </a:p>
          <a:p>
            <a:r>
              <a:rPr lang="en-US" dirty="0"/>
              <a:t>Flow</a:t>
            </a:r>
          </a:p>
          <a:p>
            <a:r>
              <a:rPr lang="en-US" dirty="0"/>
              <a:t>Web Apps</a:t>
            </a:r>
          </a:p>
          <a:p>
            <a:r>
              <a:rPr lang="en-US" dirty="0"/>
              <a:t>Early list of rich client features</a:t>
            </a:r>
          </a:p>
        </p:txBody>
      </p:sp>
    </p:spTree>
    <p:extLst>
      <p:ext uri="{BB962C8B-B14F-4D97-AF65-F5344CB8AC3E}">
        <p14:creationId xmlns:p14="http://schemas.microsoft.com/office/powerpoint/2010/main" val="40070595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type="body" sz="quarter" idx="10"/>
          </p:nvPr>
        </p:nvSpPr>
        <p:spPr>
          <a:prstGeom prst="rect">
            <a:avLst/>
          </a:prstGeom>
        </p:spPr>
        <p:txBody>
          <a:bodyPr/>
          <a:lstStyle/>
          <a:p>
            <a:r>
              <a:rPr lang="en-US" sz="3200" dirty="0"/>
              <a:t>Prebuilt Templates</a:t>
            </a:r>
          </a:p>
          <a:p>
            <a:endParaRPr lang="en-US" dirty="0"/>
          </a:p>
        </p:txBody>
      </p:sp>
      <p:pic>
        <p:nvPicPr>
          <p:cNvPr id="4" name="Picture 3">
            <a:extLst>
              <a:ext uri="{FF2B5EF4-FFF2-40B4-BE49-F238E27FC236}">
                <a16:creationId xmlns:a16="http://schemas.microsoft.com/office/drawing/2014/main" xmlns="" id="{43ADC82C-C87F-4DD0-8058-AD63509F77F0}"/>
              </a:ext>
            </a:extLst>
          </p:cNvPr>
          <p:cNvPicPr>
            <a:picLocks noChangeAspect="1"/>
          </p:cNvPicPr>
          <p:nvPr/>
        </p:nvPicPr>
        <p:blipFill>
          <a:blip r:embed="rId3"/>
          <a:stretch>
            <a:fillRect/>
          </a:stretch>
        </p:blipFill>
        <p:spPr>
          <a:xfrm>
            <a:off x="2810147" y="2180106"/>
            <a:ext cx="6571706" cy="4611266"/>
          </a:xfrm>
          <a:prstGeom prst="rect">
            <a:avLst/>
          </a:prstGeom>
        </p:spPr>
      </p:pic>
      <p:pic>
        <p:nvPicPr>
          <p:cNvPr id="5" name="Picture 4">
            <a:extLst>
              <a:ext uri="{FF2B5EF4-FFF2-40B4-BE49-F238E27FC236}">
                <a16:creationId xmlns:a16="http://schemas.microsoft.com/office/drawing/2014/main" xmlns="" id="{CA975769-5E88-4834-9FF9-C5159472E18A}"/>
              </a:ext>
            </a:extLst>
          </p:cNvPr>
          <p:cNvPicPr>
            <a:picLocks noChangeAspect="1"/>
          </p:cNvPicPr>
          <p:nvPr/>
        </p:nvPicPr>
        <p:blipFill>
          <a:blip r:embed="rId4"/>
          <a:stretch>
            <a:fillRect/>
          </a:stretch>
        </p:blipFill>
        <p:spPr>
          <a:xfrm>
            <a:off x="4147348" y="389537"/>
            <a:ext cx="4379430" cy="1021867"/>
          </a:xfrm>
          <a:prstGeom prst="rect">
            <a:avLst/>
          </a:prstGeom>
        </p:spPr>
      </p:pic>
    </p:spTree>
    <p:extLst>
      <p:ext uri="{BB962C8B-B14F-4D97-AF65-F5344CB8AC3E}">
        <p14:creationId xmlns:p14="http://schemas.microsoft.com/office/powerpoint/2010/main" val="11375216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Microsoft Flow Example</a:t>
            </a:r>
          </a:p>
        </p:txBody>
      </p:sp>
      <p:pic>
        <p:nvPicPr>
          <p:cNvPr id="5" name="Picture 4">
            <a:extLst>
              <a:ext uri="{FF2B5EF4-FFF2-40B4-BE49-F238E27FC236}">
                <a16:creationId xmlns:a16="http://schemas.microsoft.com/office/drawing/2014/main" xmlns="" id="{FD317D44-1558-4ED2-8632-01B9DD44B8D8}"/>
              </a:ext>
            </a:extLst>
          </p:cNvPr>
          <p:cNvPicPr>
            <a:picLocks noChangeAspect="1"/>
          </p:cNvPicPr>
          <p:nvPr/>
        </p:nvPicPr>
        <p:blipFill>
          <a:blip r:embed="rId3"/>
          <a:stretch>
            <a:fillRect/>
          </a:stretch>
        </p:blipFill>
        <p:spPr>
          <a:xfrm>
            <a:off x="1862606" y="1619507"/>
            <a:ext cx="8466790" cy="4710705"/>
          </a:xfrm>
          <a:prstGeom prst="rect">
            <a:avLst/>
          </a:prstGeom>
        </p:spPr>
      </p:pic>
      <p:sp>
        <p:nvSpPr>
          <p:cNvPr id="6" name="Rectangle 5">
            <a:extLst>
              <a:ext uri="{FF2B5EF4-FFF2-40B4-BE49-F238E27FC236}">
                <a16:creationId xmlns:a16="http://schemas.microsoft.com/office/drawing/2014/main" xmlns="" id="{E072AD8F-B08F-4A05-9799-4E638103BC4A}"/>
              </a:ext>
            </a:extLst>
          </p:cNvPr>
          <p:cNvSpPr/>
          <p:nvPr/>
        </p:nvSpPr>
        <p:spPr>
          <a:xfrm>
            <a:off x="4469819" y="1975311"/>
            <a:ext cx="1162952" cy="1331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7" name="Rectangle 6">
            <a:extLst>
              <a:ext uri="{FF2B5EF4-FFF2-40B4-BE49-F238E27FC236}">
                <a16:creationId xmlns:a16="http://schemas.microsoft.com/office/drawing/2014/main" xmlns="" id="{B5A6C119-CBB9-4825-BDD6-6348A185177F}"/>
              </a:ext>
            </a:extLst>
          </p:cNvPr>
          <p:cNvSpPr/>
          <p:nvPr/>
        </p:nvSpPr>
        <p:spPr>
          <a:xfrm>
            <a:off x="5632771" y="2127689"/>
            <a:ext cx="1044704" cy="1331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8" name="Rectangle 7">
            <a:extLst>
              <a:ext uri="{FF2B5EF4-FFF2-40B4-BE49-F238E27FC236}">
                <a16:creationId xmlns:a16="http://schemas.microsoft.com/office/drawing/2014/main" xmlns="" id="{3CA3285D-A467-45DF-98BC-49F06E0C9691}"/>
              </a:ext>
            </a:extLst>
          </p:cNvPr>
          <p:cNvSpPr/>
          <p:nvPr/>
        </p:nvSpPr>
        <p:spPr>
          <a:xfrm>
            <a:off x="6656428" y="2206925"/>
            <a:ext cx="1183998" cy="1331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9" name="Rectangle 8">
            <a:extLst>
              <a:ext uri="{FF2B5EF4-FFF2-40B4-BE49-F238E27FC236}">
                <a16:creationId xmlns:a16="http://schemas.microsoft.com/office/drawing/2014/main" xmlns="" id="{5764B8FC-2217-4924-8717-31B946885FC0}"/>
              </a:ext>
            </a:extLst>
          </p:cNvPr>
          <p:cNvSpPr/>
          <p:nvPr/>
        </p:nvSpPr>
        <p:spPr>
          <a:xfrm>
            <a:off x="4577988" y="4531610"/>
            <a:ext cx="879242" cy="1331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0" name="Rectangle 9">
            <a:extLst>
              <a:ext uri="{FF2B5EF4-FFF2-40B4-BE49-F238E27FC236}">
                <a16:creationId xmlns:a16="http://schemas.microsoft.com/office/drawing/2014/main" xmlns="" id="{6F49A1F7-E2B0-41F1-9EA0-39615D760EEA}"/>
              </a:ext>
            </a:extLst>
          </p:cNvPr>
          <p:cNvSpPr/>
          <p:nvPr/>
        </p:nvSpPr>
        <p:spPr>
          <a:xfrm>
            <a:off x="5391402" y="4599046"/>
            <a:ext cx="1265027" cy="1331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1" name="Rectangle 10">
            <a:extLst>
              <a:ext uri="{FF2B5EF4-FFF2-40B4-BE49-F238E27FC236}">
                <a16:creationId xmlns:a16="http://schemas.microsoft.com/office/drawing/2014/main" xmlns="" id="{C5A90AEB-BD61-4D54-85DA-79869C1306E9}"/>
              </a:ext>
            </a:extLst>
          </p:cNvPr>
          <p:cNvSpPr/>
          <p:nvPr/>
        </p:nvSpPr>
        <p:spPr>
          <a:xfrm>
            <a:off x="6656428" y="4599046"/>
            <a:ext cx="946152" cy="1331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2" name="Rectangle 11">
            <a:extLst>
              <a:ext uri="{FF2B5EF4-FFF2-40B4-BE49-F238E27FC236}">
                <a16:creationId xmlns:a16="http://schemas.microsoft.com/office/drawing/2014/main" xmlns="" id="{099EC616-ABCB-4B96-A866-96BC044A9C9F}"/>
              </a:ext>
            </a:extLst>
          </p:cNvPr>
          <p:cNvSpPr/>
          <p:nvPr/>
        </p:nvSpPr>
        <p:spPr>
          <a:xfrm>
            <a:off x="7602581" y="4599046"/>
            <a:ext cx="1101165" cy="13949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3" name="Rectangle 12">
            <a:extLst>
              <a:ext uri="{FF2B5EF4-FFF2-40B4-BE49-F238E27FC236}">
                <a16:creationId xmlns:a16="http://schemas.microsoft.com/office/drawing/2014/main" xmlns="" id="{014BE292-AD3F-41B4-8CB1-8901CD4375B9}"/>
              </a:ext>
            </a:extLst>
          </p:cNvPr>
          <p:cNvSpPr/>
          <p:nvPr/>
        </p:nvSpPr>
        <p:spPr>
          <a:xfrm>
            <a:off x="7746564" y="4069639"/>
            <a:ext cx="1901681" cy="4071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4" name="Rectangle 13">
            <a:extLst>
              <a:ext uri="{FF2B5EF4-FFF2-40B4-BE49-F238E27FC236}">
                <a16:creationId xmlns:a16="http://schemas.microsoft.com/office/drawing/2014/main" xmlns="" id="{04B978A4-15D5-4338-B212-EB4E50967DF3}"/>
              </a:ext>
            </a:extLst>
          </p:cNvPr>
          <p:cNvSpPr/>
          <p:nvPr/>
        </p:nvSpPr>
        <p:spPr>
          <a:xfrm>
            <a:off x="7545994" y="3593625"/>
            <a:ext cx="1517119" cy="4071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5" name="Rectangle 14">
            <a:extLst>
              <a:ext uri="{FF2B5EF4-FFF2-40B4-BE49-F238E27FC236}">
                <a16:creationId xmlns:a16="http://schemas.microsoft.com/office/drawing/2014/main" xmlns="" id="{C1260196-C9E1-4044-927C-AC9B25532B35}"/>
              </a:ext>
            </a:extLst>
          </p:cNvPr>
          <p:cNvSpPr/>
          <p:nvPr/>
        </p:nvSpPr>
        <p:spPr>
          <a:xfrm>
            <a:off x="9061990" y="3593624"/>
            <a:ext cx="1215272" cy="476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16" name="Isosceles Triangle 15">
            <a:extLst>
              <a:ext uri="{FF2B5EF4-FFF2-40B4-BE49-F238E27FC236}">
                <a16:creationId xmlns:a16="http://schemas.microsoft.com/office/drawing/2014/main" xmlns="" id="{5BC3EA45-EBF9-4752-A98F-CC1DFF35891C}"/>
              </a:ext>
            </a:extLst>
          </p:cNvPr>
          <p:cNvSpPr/>
          <p:nvPr/>
        </p:nvSpPr>
        <p:spPr>
          <a:xfrm rot="10800000">
            <a:off x="6868857" y="4996054"/>
            <a:ext cx="592451" cy="3145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Segoe UI"/>
            </a:endParaRPr>
          </a:p>
        </p:txBody>
      </p:sp>
      <p:sp>
        <p:nvSpPr>
          <p:cNvPr id="4" name="Rectangle 3"/>
          <p:cNvSpPr/>
          <p:nvPr/>
        </p:nvSpPr>
        <p:spPr bwMode="auto">
          <a:xfrm>
            <a:off x="9831104" y="5862788"/>
            <a:ext cx="522914" cy="47959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257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xit" presetSubtype="8" fill="hold" grpId="0" nodeType="afterEffect">
                                  <p:stCondLst>
                                    <p:cond delay="0"/>
                                  </p:stCondLst>
                                  <p:childTnLst>
                                    <p:animEffect transition="out" filter="wipe(left)">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22" presetClass="exit" presetSubtype="8" fill="hold" grpId="0" nodeType="afterEffect">
                                  <p:stCondLst>
                                    <p:cond delay="0"/>
                                  </p:stCondLst>
                                  <p:childTnLst>
                                    <p:animEffect transition="out" filter="wipe(left)">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8" fill="hold" grpId="0" nodeType="clickEffect">
                                  <p:stCondLst>
                                    <p:cond delay="0"/>
                                  </p:stCondLst>
                                  <p:childTnLst>
                                    <p:animEffect transition="out" filter="wipe(left)">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22" presetClass="exit" presetSubtype="8" fill="hold" grpId="0" nodeType="afterEffect">
                                  <p:stCondLst>
                                    <p:cond delay="0"/>
                                  </p:stCondLst>
                                  <p:childTnLst>
                                    <p:animEffect transition="out" filter="wipe(left)">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BEE31-9A9B-4978-8704-9A56DB643997}"/>
              </a:ext>
            </a:extLst>
          </p:cNvPr>
          <p:cNvSpPr>
            <a:spLocks noGrp="1"/>
          </p:cNvSpPr>
          <p:nvPr>
            <p:ph type="title"/>
          </p:nvPr>
        </p:nvSpPr>
        <p:spPr/>
        <p:txBody>
          <a:bodyPr/>
          <a:lstStyle/>
          <a:p>
            <a:r>
              <a:rPr lang="en-US" dirty="0"/>
              <a:t>Flow Available On</a:t>
            </a:r>
          </a:p>
        </p:txBody>
      </p:sp>
      <p:sp>
        <p:nvSpPr>
          <p:cNvPr id="3" name="Content Placeholder 2">
            <a:extLst>
              <a:ext uri="{FF2B5EF4-FFF2-40B4-BE49-F238E27FC236}">
                <a16:creationId xmlns:a16="http://schemas.microsoft.com/office/drawing/2014/main" xmlns="" id="{51081A2F-6F3A-4E7D-9610-C4469FE2410C}"/>
              </a:ext>
            </a:extLst>
          </p:cNvPr>
          <p:cNvSpPr>
            <a:spLocks noGrp="1"/>
          </p:cNvSpPr>
          <p:nvPr>
            <p:ph type="body" sz="quarter" idx="10"/>
          </p:nvPr>
        </p:nvSpPr>
        <p:spPr>
          <a:prstGeom prst="rect">
            <a:avLst/>
          </a:prstGeom>
        </p:spPr>
        <p:txBody>
          <a:bodyPr/>
          <a:lstStyle/>
          <a:p>
            <a:r>
              <a:rPr lang="en-US" dirty="0"/>
              <a:t>Web</a:t>
            </a:r>
          </a:p>
          <a:p>
            <a:r>
              <a:rPr lang="en-US" dirty="0"/>
              <a:t>Phone/Tablet/PC</a:t>
            </a:r>
          </a:p>
          <a:p>
            <a:r>
              <a:rPr lang="en-US" dirty="0"/>
              <a:t>Inbox</a:t>
            </a:r>
          </a:p>
          <a:p>
            <a:endParaRPr lang="en-US" dirty="0"/>
          </a:p>
          <a:p>
            <a:r>
              <a:rPr lang="en-US" dirty="0"/>
              <a:t>Preset Flows…</a:t>
            </a:r>
          </a:p>
          <a:p>
            <a:endParaRPr lang="en-US" dirty="0"/>
          </a:p>
        </p:txBody>
      </p:sp>
      <p:pic>
        <p:nvPicPr>
          <p:cNvPr id="4" name="Picture 3">
            <a:extLst>
              <a:ext uri="{FF2B5EF4-FFF2-40B4-BE49-F238E27FC236}">
                <a16:creationId xmlns:a16="http://schemas.microsoft.com/office/drawing/2014/main" xmlns="" id="{6B23B3B6-950E-4922-A5E7-7FDFE45850EE}"/>
              </a:ext>
            </a:extLst>
          </p:cNvPr>
          <p:cNvPicPr>
            <a:picLocks noChangeAspect="1"/>
          </p:cNvPicPr>
          <p:nvPr/>
        </p:nvPicPr>
        <p:blipFill>
          <a:blip r:embed="rId3"/>
          <a:stretch>
            <a:fillRect/>
          </a:stretch>
        </p:blipFill>
        <p:spPr>
          <a:xfrm>
            <a:off x="6716653" y="491268"/>
            <a:ext cx="3289986" cy="6256088"/>
          </a:xfrm>
          <a:prstGeom prst="rect">
            <a:avLst/>
          </a:prstGeom>
        </p:spPr>
      </p:pic>
    </p:spTree>
    <p:extLst>
      <p:ext uri="{BB962C8B-B14F-4D97-AF65-F5344CB8AC3E}">
        <p14:creationId xmlns:p14="http://schemas.microsoft.com/office/powerpoint/2010/main" val="2520041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7BDF4-511E-4FBA-B801-436ACB6DE971}"/>
              </a:ext>
            </a:extLst>
          </p:cNvPr>
          <p:cNvSpPr>
            <a:spLocks noGrp="1"/>
          </p:cNvSpPr>
          <p:nvPr>
            <p:ph type="title"/>
          </p:nvPr>
        </p:nvSpPr>
        <p:spPr>
          <a:xfrm>
            <a:off x="269239" y="2084186"/>
            <a:ext cx="9859116" cy="1846659"/>
          </a:xfrm>
        </p:spPr>
        <p:txBody>
          <a:bodyPr/>
          <a:lstStyle/>
          <a:p>
            <a:pPr>
              <a:lnSpc>
                <a:spcPct val="100000"/>
              </a:lnSpc>
            </a:pPr>
            <a:r>
              <a:rPr lang="en-US" sz="5400" dirty="0"/>
              <a:t>Power Apps &amp; Flow demo</a:t>
            </a:r>
            <a:br>
              <a:rPr lang="en-US" sz="5400" dirty="0"/>
            </a:br>
            <a:r>
              <a:rPr lang="en-US" sz="5400" dirty="0"/>
              <a:t>for SL 2018 Phone &amp; Tablet</a:t>
            </a:r>
          </a:p>
        </p:txBody>
      </p:sp>
      <p:sp>
        <p:nvSpPr>
          <p:cNvPr id="3" name="Text Placeholder 2">
            <a:extLst>
              <a:ext uri="{FF2B5EF4-FFF2-40B4-BE49-F238E27FC236}">
                <a16:creationId xmlns:a16="http://schemas.microsoft.com/office/drawing/2014/main" xmlns="" id="{3717BE9B-73C6-4B47-8AC5-09D2C54C0EB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51534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8BE5CE4-6F9A-4DB3-8859-4417B26F2AEC}"/>
              </a:ext>
            </a:extLst>
          </p:cNvPr>
          <p:cNvSpPr>
            <a:spLocks noGrp="1"/>
          </p:cNvSpPr>
          <p:nvPr>
            <p:ph type="title"/>
          </p:nvPr>
        </p:nvSpPr>
        <p:spPr/>
        <p:txBody>
          <a:bodyPr/>
          <a:lstStyle/>
          <a:p>
            <a:r>
              <a:rPr lang="en-US" dirty="0"/>
              <a:t>Accounts Receivables Power App &amp; Flow</a:t>
            </a:r>
          </a:p>
        </p:txBody>
      </p:sp>
      <p:sp>
        <p:nvSpPr>
          <p:cNvPr id="4" name="Content Placeholder 3">
            <a:extLst>
              <a:ext uri="{FF2B5EF4-FFF2-40B4-BE49-F238E27FC236}">
                <a16:creationId xmlns:a16="http://schemas.microsoft.com/office/drawing/2014/main" xmlns="" id="{446FBEB4-D745-46D2-AB64-BC9F5FDED60B}"/>
              </a:ext>
            </a:extLst>
          </p:cNvPr>
          <p:cNvSpPr>
            <a:spLocks noGrp="1"/>
          </p:cNvSpPr>
          <p:nvPr>
            <p:ph type="body" sz="quarter" idx="10"/>
          </p:nvPr>
        </p:nvSpPr>
        <p:spPr>
          <a:prstGeom prst="rect">
            <a:avLst/>
          </a:prstGeom>
        </p:spPr>
        <p:txBody>
          <a:bodyPr/>
          <a:lstStyle/>
          <a:p>
            <a:r>
              <a:rPr lang="en-US" dirty="0"/>
              <a:t>View Customer Receivables Due</a:t>
            </a:r>
          </a:p>
          <a:p>
            <a:r>
              <a:rPr lang="en-US" dirty="0"/>
              <a:t>Contact customers</a:t>
            </a:r>
          </a:p>
          <a:p>
            <a:r>
              <a:rPr lang="en-US" dirty="0"/>
              <a:t>Run Aging</a:t>
            </a:r>
          </a:p>
          <a:p>
            <a:r>
              <a:rPr lang="en-US" dirty="0"/>
              <a:t>Email Aging Results</a:t>
            </a:r>
          </a:p>
        </p:txBody>
      </p:sp>
      <p:pic>
        <p:nvPicPr>
          <p:cNvPr id="5" name="Picture 4">
            <a:extLst>
              <a:ext uri="{FF2B5EF4-FFF2-40B4-BE49-F238E27FC236}">
                <a16:creationId xmlns:a16="http://schemas.microsoft.com/office/drawing/2014/main" xmlns="" id="{06BA980A-0378-4224-BD45-644A04FF39A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165759" y="4191548"/>
            <a:ext cx="1872461" cy="1872461"/>
          </a:xfrm>
          <a:prstGeom prst="rect">
            <a:avLst/>
          </a:prstGeom>
        </p:spPr>
      </p:pic>
      <p:pic>
        <p:nvPicPr>
          <p:cNvPr id="8" name="Picture 7">
            <a:extLst>
              <a:ext uri="{FF2B5EF4-FFF2-40B4-BE49-F238E27FC236}">
                <a16:creationId xmlns:a16="http://schemas.microsoft.com/office/drawing/2014/main" xmlns="" id="{9CE77715-4AAC-4E14-84D0-A892918FB969}"/>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r="9043"/>
          <a:stretch/>
        </p:blipFill>
        <p:spPr>
          <a:xfrm>
            <a:off x="6170141" y="4277943"/>
            <a:ext cx="1731645" cy="1710006"/>
          </a:xfrm>
          <a:prstGeom prst="rect">
            <a:avLst/>
          </a:prstGeom>
        </p:spPr>
      </p:pic>
      <p:pic>
        <p:nvPicPr>
          <p:cNvPr id="11" name="Picture 10">
            <a:extLst>
              <a:ext uri="{FF2B5EF4-FFF2-40B4-BE49-F238E27FC236}">
                <a16:creationId xmlns:a16="http://schemas.microsoft.com/office/drawing/2014/main" xmlns="" id="{42758124-C585-471D-AF98-1FC6B8AAD6CB}"/>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8180310" y="4292703"/>
            <a:ext cx="1659557" cy="1659557"/>
          </a:xfrm>
          <a:prstGeom prst="rect">
            <a:avLst/>
          </a:prstGeom>
        </p:spPr>
      </p:pic>
      <p:pic>
        <p:nvPicPr>
          <p:cNvPr id="14" name="Picture 13">
            <a:extLst>
              <a:ext uri="{FF2B5EF4-FFF2-40B4-BE49-F238E27FC236}">
                <a16:creationId xmlns:a16="http://schemas.microsoft.com/office/drawing/2014/main" xmlns="" id="{5E559532-954B-4A7D-BA9A-033575D170DA}"/>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4316744" y="4335045"/>
            <a:ext cx="1574875" cy="1574875"/>
          </a:xfrm>
          <a:prstGeom prst="rect">
            <a:avLst/>
          </a:prstGeom>
        </p:spPr>
      </p:pic>
    </p:spTree>
    <p:extLst>
      <p:ext uri="{BB962C8B-B14F-4D97-AF65-F5344CB8AC3E}">
        <p14:creationId xmlns:p14="http://schemas.microsoft.com/office/powerpoint/2010/main" val="625896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7D8556D-33EE-44C6-BBAA-C2909A49B5E8}"/>
              </a:ext>
            </a:extLst>
          </p:cNvPr>
          <p:cNvPicPr>
            <a:picLocks noChangeAspect="1"/>
          </p:cNvPicPr>
          <p:nvPr/>
        </p:nvPicPr>
        <p:blipFill>
          <a:blip r:embed="rId3"/>
          <a:stretch>
            <a:fillRect/>
          </a:stretch>
        </p:blipFill>
        <p:spPr>
          <a:xfrm>
            <a:off x="4151084" y="487"/>
            <a:ext cx="3889832" cy="6857027"/>
          </a:xfrm>
          <a:prstGeom prst="rect">
            <a:avLst/>
          </a:prstGeom>
        </p:spPr>
      </p:pic>
    </p:spTree>
    <p:extLst>
      <p:ext uri="{BB962C8B-B14F-4D97-AF65-F5344CB8AC3E}">
        <p14:creationId xmlns:p14="http://schemas.microsoft.com/office/powerpoint/2010/main" val="139515735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541D38-0DCE-4586-AD9C-786FEE349429}"/>
              </a:ext>
            </a:extLst>
          </p:cNvPr>
          <p:cNvPicPr>
            <a:picLocks noChangeAspect="1"/>
          </p:cNvPicPr>
          <p:nvPr/>
        </p:nvPicPr>
        <p:blipFill>
          <a:blip r:embed="rId3"/>
          <a:stretch>
            <a:fillRect/>
          </a:stretch>
        </p:blipFill>
        <p:spPr>
          <a:xfrm>
            <a:off x="7782" y="487"/>
            <a:ext cx="12184219" cy="6676688"/>
          </a:xfrm>
          <a:prstGeom prst="rect">
            <a:avLst/>
          </a:prstGeom>
        </p:spPr>
      </p:pic>
    </p:spTree>
    <p:extLst>
      <p:ext uri="{BB962C8B-B14F-4D97-AF65-F5344CB8AC3E}">
        <p14:creationId xmlns:p14="http://schemas.microsoft.com/office/powerpoint/2010/main" val="26601974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C37E12-3E08-4045-B629-5333561459BA}"/>
              </a:ext>
            </a:extLst>
          </p:cNvPr>
          <p:cNvPicPr>
            <a:picLocks noChangeAspect="1"/>
          </p:cNvPicPr>
          <p:nvPr/>
        </p:nvPicPr>
        <p:blipFill>
          <a:blip r:embed="rId3"/>
          <a:stretch>
            <a:fillRect/>
          </a:stretch>
        </p:blipFill>
        <p:spPr>
          <a:xfrm>
            <a:off x="3315" y="487"/>
            <a:ext cx="12185371" cy="6857027"/>
          </a:xfrm>
          <a:prstGeom prst="rect">
            <a:avLst/>
          </a:prstGeom>
        </p:spPr>
      </p:pic>
    </p:spTree>
    <p:extLst>
      <p:ext uri="{BB962C8B-B14F-4D97-AF65-F5344CB8AC3E}">
        <p14:creationId xmlns:p14="http://schemas.microsoft.com/office/powerpoint/2010/main" val="22076895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73D338-C222-4908-A2ED-00099E59330C}"/>
              </a:ext>
            </a:extLst>
          </p:cNvPr>
          <p:cNvPicPr>
            <a:picLocks noChangeAspect="1"/>
          </p:cNvPicPr>
          <p:nvPr/>
        </p:nvPicPr>
        <p:blipFill>
          <a:blip r:embed="rId3"/>
          <a:stretch>
            <a:fillRect/>
          </a:stretch>
        </p:blipFill>
        <p:spPr>
          <a:xfrm>
            <a:off x="0" y="-7295"/>
            <a:ext cx="12192000" cy="6739814"/>
          </a:xfrm>
          <a:prstGeom prst="rect">
            <a:avLst/>
          </a:prstGeom>
        </p:spPr>
      </p:pic>
    </p:spTree>
    <p:extLst>
      <p:ext uri="{BB962C8B-B14F-4D97-AF65-F5344CB8AC3E}">
        <p14:creationId xmlns:p14="http://schemas.microsoft.com/office/powerpoint/2010/main" val="28575641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7897AA8-22AD-483C-AA56-F98C6A0E8F1C}"/>
              </a:ext>
            </a:extLst>
          </p:cNvPr>
          <p:cNvPicPr>
            <a:picLocks noChangeAspect="1"/>
          </p:cNvPicPr>
          <p:nvPr/>
        </p:nvPicPr>
        <p:blipFill>
          <a:blip r:embed="rId3"/>
          <a:stretch>
            <a:fillRect/>
          </a:stretch>
        </p:blipFill>
        <p:spPr>
          <a:xfrm>
            <a:off x="2816" y="487"/>
            <a:ext cx="12186369" cy="6857027"/>
          </a:xfrm>
          <a:prstGeom prst="rect">
            <a:avLst/>
          </a:prstGeom>
        </p:spPr>
      </p:pic>
    </p:spTree>
    <p:extLst>
      <p:ext uri="{BB962C8B-B14F-4D97-AF65-F5344CB8AC3E}">
        <p14:creationId xmlns:p14="http://schemas.microsoft.com/office/powerpoint/2010/main" val="2422659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FCC63-7803-4960-A012-5B504BEECF4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5F1B69A8-9635-4385-B5EB-DADBBFED4B3B}"/>
              </a:ext>
            </a:extLst>
          </p:cNvPr>
          <p:cNvPicPr>
            <a:picLocks noChangeAspect="1"/>
          </p:cNvPicPr>
          <p:nvPr/>
        </p:nvPicPr>
        <p:blipFill>
          <a:blip r:embed="rId2"/>
          <a:stretch>
            <a:fillRect/>
          </a:stretch>
        </p:blipFill>
        <p:spPr>
          <a:xfrm>
            <a:off x="3047305" y="1690688"/>
            <a:ext cx="6097389" cy="3531405"/>
          </a:xfrm>
          <a:prstGeom prst="rect">
            <a:avLst/>
          </a:prstGeom>
        </p:spPr>
      </p:pic>
    </p:spTree>
    <p:extLst>
      <p:ext uri="{BB962C8B-B14F-4D97-AF65-F5344CB8AC3E}">
        <p14:creationId xmlns:p14="http://schemas.microsoft.com/office/powerpoint/2010/main" val="190995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AF06BE-B3E7-4E56-9DCA-CC1B287A329D}"/>
              </a:ext>
            </a:extLst>
          </p:cNvPr>
          <p:cNvPicPr>
            <a:picLocks noChangeAspect="1"/>
          </p:cNvPicPr>
          <p:nvPr/>
        </p:nvPicPr>
        <p:blipFill>
          <a:blip r:embed="rId3"/>
          <a:stretch>
            <a:fillRect/>
          </a:stretch>
        </p:blipFill>
        <p:spPr>
          <a:xfrm>
            <a:off x="2216162" y="1029196"/>
            <a:ext cx="7759677" cy="4799608"/>
          </a:xfrm>
          <a:prstGeom prst="rect">
            <a:avLst/>
          </a:prstGeom>
        </p:spPr>
      </p:pic>
      <p:sp>
        <p:nvSpPr>
          <p:cNvPr id="3" name="Rectangle 2"/>
          <p:cNvSpPr/>
          <p:nvPr/>
        </p:nvSpPr>
        <p:spPr bwMode="auto">
          <a:xfrm>
            <a:off x="3705534" y="1561448"/>
            <a:ext cx="821723" cy="2988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861649" y="2084363"/>
            <a:ext cx="470374" cy="22410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871182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668CFD-75FC-4E4F-8753-A9D8247C5CE5}"/>
              </a:ext>
            </a:extLst>
          </p:cNvPr>
          <p:cNvPicPr>
            <a:picLocks noChangeAspect="1"/>
          </p:cNvPicPr>
          <p:nvPr/>
        </p:nvPicPr>
        <p:blipFill>
          <a:blip r:embed="rId3"/>
          <a:stretch>
            <a:fillRect/>
          </a:stretch>
        </p:blipFill>
        <p:spPr>
          <a:xfrm>
            <a:off x="0" y="675000"/>
            <a:ext cx="12192000" cy="5508000"/>
          </a:xfrm>
          <a:prstGeom prst="rect">
            <a:avLst/>
          </a:prstGeom>
        </p:spPr>
      </p:pic>
    </p:spTree>
    <p:extLst>
      <p:ext uri="{BB962C8B-B14F-4D97-AF65-F5344CB8AC3E}">
        <p14:creationId xmlns:p14="http://schemas.microsoft.com/office/powerpoint/2010/main" val="28795479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AF06BE-B3E7-4E56-9DCA-CC1B287A329D}"/>
              </a:ext>
            </a:extLst>
          </p:cNvPr>
          <p:cNvPicPr>
            <a:picLocks noChangeAspect="1"/>
          </p:cNvPicPr>
          <p:nvPr/>
        </p:nvPicPr>
        <p:blipFill>
          <a:blip r:embed="rId3"/>
          <a:stretch>
            <a:fillRect/>
          </a:stretch>
        </p:blipFill>
        <p:spPr>
          <a:xfrm>
            <a:off x="2216162" y="1029196"/>
            <a:ext cx="7759677" cy="4799608"/>
          </a:xfrm>
          <a:prstGeom prst="rect">
            <a:avLst/>
          </a:prstGeom>
        </p:spPr>
      </p:pic>
      <p:sp>
        <p:nvSpPr>
          <p:cNvPr id="3" name="Rectangle 2"/>
          <p:cNvSpPr/>
          <p:nvPr/>
        </p:nvSpPr>
        <p:spPr bwMode="auto">
          <a:xfrm>
            <a:off x="3705534" y="1561448"/>
            <a:ext cx="821723" cy="2988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861649" y="2084363"/>
            <a:ext cx="470374" cy="22410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a16="http://schemas.microsoft.com/office/drawing/2014/main" xmlns="" id="{B93BA1B3-BC3F-4B39-9C03-066D67CEBDDC}"/>
              </a:ext>
            </a:extLst>
          </p:cNvPr>
          <p:cNvSpPr/>
          <p:nvPr/>
        </p:nvSpPr>
        <p:spPr bwMode="auto">
          <a:xfrm>
            <a:off x="2510301" y="4549531"/>
            <a:ext cx="1120531" cy="597617"/>
          </a:xfrm>
          <a:prstGeom prst="rect">
            <a:avLst/>
          </a:prstGeom>
          <a:noFill/>
          <a:ln w="381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46336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65BD7-D49E-43B2-8AEC-FDBC3CF17B17}"/>
              </a:ext>
            </a:extLst>
          </p:cNvPr>
          <p:cNvSpPr>
            <a:spLocks noGrp="1"/>
          </p:cNvSpPr>
          <p:nvPr>
            <p:ph type="title"/>
          </p:nvPr>
        </p:nvSpPr>
        <p:spPr>
          <a:xfrm>
            <a:off x="269239" y="2084172"/>
            <a:ext cx="11653523" cy="2139688"/>
          </a:xfrm>
        </p:spPr>
        <p:txBody>
          <a:bodyPr/>
          <a:lstStyle/>
          <a:p>
            <a:r>
              <a:rPr lang="en-US" dirty="0"/>
              <a:t>Microsoft Dynamics SL 2018 Web Apps</a:t>
            </a:r>
          </a:p>
        </p:txBody>
      </p:sp>
    </p:spTree>
    <p:extLst>
      <p:ext uri="{BB962C8B-B14F-4D97-AF65-F5344CB8AC3E}">
        <p14:creationId xmlns:p14="http://schemas.microsoft.com/office/powerpoint/2010/main" val="25332062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t"/>
          <a:lstStyle/>
          <a:p>
            <a:r>
              <a:rPr lang="en-US"/>
              <a:t>Microsoft Dynamics SL Web Apps</a:t>
            </a:r>
          </a:p>
        </p:txBody>
      </p:sp>
      <p:sp>
        <p:nvSpPr>
          <p:cNvPr id="3" name="Text Placeholder 2"/>
          <p:cNvSpPr>
            <a:spLocks noGrp="1"/>
          </p:cNvSpPr>
          <p:nvPr>
            <p:ph type="body" sz="quarter" idx="10"/>
          </p:nvPr>
        </p:nvSpPr>
        <p:spPr/>
        <p:txBody>
          <a:bodyPr/>
          <a:lstStyle/>
          <a:p>
            <a:pPr marL="0" indent="0">
              <a:buNone/>
            </a:pPr>
            <a:endParaRPr lang="en-US"/>
          </a:p>
          <a:p>
            <a:pPr algn="ctr"/>
            <a:endParaRPr lang="en-US" sz="2745"/>
          </a:p>
          <a:p>
            <a:pPr algn="ctr"/>
            <a:endParaRPr lang="en-US" sz="1765"/>
          </a:p>
        </p:txBody>
      </p:sp>
      <p:sp>
        <p:nvSpPr>
          <p:cNvPr id="5" name="Rectangle 4"/>
          <p:cNvSpPr>
            <a:spLocks/>
          </p:cNvSpPr>
          <p:nvPr/>
        </p:nvSpPr>
        <p:spPr bwMode="auto">
          <a:xfrm>
            <a:off x="1113364" y="1308100"/>
            <a:ext cx="9773423" cy="1792850"/>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Hot Fixes </a:t>
            </a:r>
          </a:p>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&amp; </a:t>
            </a:r>
          </a:p>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New Features</a:t>
            </a:r>
          </a:p>
        </p:txBody>
      </p:sp>
      <p:sp>
        <p:nvSpPr>
          <p:cNvPr id="7" name="Rectangle 6"/>
          <p:cNvSpPr>
            <a:spLocks/>
          </p:cNvSpPr>
          <p:nvPr/>
        </p:nvSpPr>
        <p:spPr bwMode="auto">
          <a:xfrm>
            <a:off x="1106688" y="3282025"/>
            <a:ext cx="9802178" cy="2285883"/>
          </a:xfrm>
          <a:prstGeom prst="rect">
            <a:avLst/>
          </a:prstGeom>
          <a:solidFill>
            <a:srgbClr val="2A338F"/>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Releasing approximately </a:t>
            </a:r>
          </a:p>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once a month</a:t>
            </a:r>
          </a:p>
        </p:txBody>
      </p:sp>
    </p:spTree>
    <p:extLst>
      <p:ext uri="{BB962C8B-B14F-4D97-AF65-F5344CB8AC3E}">
        <p14:creationId xmlns:p14="http://schemas.microsoft.com/office/powerpoint/2010/main" val="1695870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29" y="189186"/>
            <a:ext cx="11734275" cy="614855"/>
          </a:xfrm>
        </p:spPr>
        <p:txBody>
          <a:bodyPr/>
          <a:lstStyle/>
          <a:p>
            <a:pPr algn="ctr"/>
            <a:r>
              <a:rPr lang="en-US" sz="4312" dirty="0"/>
              <a:t>Microsoft Dynamics SL 2018 Web Apps</a:t>
            </a:r>
          </a:p>
        </p:txBody>
      </p:sp>
      <p:sp>
        <p:nvSpPr>
          <p:cNvPr id="57" name="Rectangle 56"/>
          <p:cNvSpPr/>
          <p:nvPr/>
        </p:nvSpPr>
        <p:spPr bwMode="auto">
          <a:xfrm>
            <a:off x="9137877" y="1007961"/>
            <a:ext cx="2868153" cy="796723"/>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Reporting </a:t>
            </a:r>
            <a:endParaRPr lang="en-US" dirty="0"/>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(Web SL reporting)</a:t>
            </a:r>
          </a:p>
        </p:txBody>
      </p:sp>
      <p:sp>
        <p:nvSpPr>
          <p:cNvPr id="58" name="Rectangle 57"/>
          <p:cNvSpPr/>
          <p:nvPr/>
        </p:nvSpPr>
        <p:spPr bwMode="auto">
          <a:xfrm>
            <a:off x="9145066" y="1932138"/>
            <a:ext cx="2868153" cy="897364"/>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Quick Query </a:t>
            </a:r>
            <a:endParaRPr lang="en-US" dirty="0"/>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ad-hoc query</a:t>
            </a:r>
          </a:p>
        </p:txBody>
      </p:sp>
      <p:sp>
        <p:nvSpPr>
          <p:cNvPr id="60" name="Rectangle 59"/>
          <p:cNvSpPr/>
          <p:nvPr/>
        </p:nvSpPr>
        <p:spPr bwMode="auto">
          <a:xfrm>
            <a:off x="3227846" y="2926218"/>
            <a:ext cx="2868153" cy="96206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Employee Position/Rate</a:t>
            </a:r>
            <a:endParaRPr lang="en-US"/>
          </a:p>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Maintenance</a:t>
            </a:r>
          </a:p>
        </p:txBody>
      </p:sp>
      <p:sp>
        <p:nvSpPr>
          <p:cNvPr id="62" name="Rectangle 61"/>
          <p:cNvSpPr/>
          <p:nvPr/>
        </p:nvSpPr>
        <p:spPr bwMode="auto">
          <a:xfrm>
            <a:off x="9145066" y="2925782"/>
            <a:ext cx="2868153" cy="962063"/>
          </a:xfrm>
          <a:prstGeom prst="rect">
            <a:avLst/>
          </a:prstGeom>
          <a:solidFill>
            <a:schemeClr val="tx2"/>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Item Request Entry &amp; Approval</a:t>
            </a:r>
            <a:endParaRPr lang="en-US" dirty="0"/>
          </a:p>
        </p:txBody>
      </p:sp>
      <p:sp>
        <p:nvSpPr>
          <p:cNvPr id="63" name="Rectangle 62"/>
          <p:cNvSpPr/>
          <p:nvPr/>
        </p:nvSpPr>
        <p:spPr bwMode="auto">
          <a:xfrm>
            <a:off x="3204012" y="3977774"/>
            <a:ext cx="2868153" cy="861421"/>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Analyst</a:t>
            </a:r>
            <a:endParaRPr lang="en-US"/>
          </a:p>
        </p:txBody>
      </p:sp>
      <p:sp>
        <p:nvSpPr>
          <p:cNvPr id="64" name="Rectangle 63"/>
          <p:cNvSpPr/>
          <p:nvPr/>
        </p:nvSpPr>
        <p:spPr bwMode="auto">
          <a:xfrm>
            <a:off x="9155192" y="3977772"/>
            <a:ext cx="2868153" cy="861421"/>
          </a:xfrm>
          <a:prstGeom prst="rect">
            <a:avLst/>
          </a:prstGeom>
          <a:solidFill>
            <a:schemeClr val="accent6">
              <a:lumMod val="75000"/>
            </a:schemeClr>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Payroll &amp; Advanced Payroll Timecard Entry</a:t>
            </a:r>
            <a:endParaRPr lang="en-US" dirty="0"/>
          </a:p>
        </p:txBody>
      </p:sp>
      <p:sp>
        <p:nvSpPr>
          <p:cNvPr id="65" name="Rectangle 64"/>
          <p:cNvSpPr/>
          <p:nvPr/>
        </p:nvSpPr>
        <p:spPr bwMode="auto">
          <a:xfrm>
            <a:off x="3208326" y="1931793"/>
            <a:ext cx="2868153" cy="897364"/>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Employee and </a:t>
            </a:r>
            <a:r>
              <a:rPr lang="en-US" sz="1600" dirty="0">
                <a:ea typeface="+mn-lt"/>
                <a:cs typeface="+mn-lt"/>
              </a:rPr>
              <a:t/>
            </a:r>
            <a:br>
              <a:rPr lang="en-US" sz="1600" dirty="0">
                <a:ea typeface="+mn-lt"/>
                <a:cs typeface="+mn-lt"/>
              </a:rPr>
            </a:br>
            <a:r>
              <a:rPr lang="en-US" sz="1600" dirty="0">
                <a:gradFill>
                  <a:gsLst>
                    <a:gs pos="0">
                      <a:srgbClr val="FFFFFF"/>
                    </a:gs>
                    <a:gs pos="100000">
                      <a:srgbClr val="FFFFFF"/>
                    </a:gs>
                  </a:gsLst>
                  <a:lin ang="5400000" scaled="0"/>
                </a:gradFill>
                <a:ea typeface="Segoe UI" pitchFamily="34" charset="0"/>
                <a:cs typeface="Segoe UI" pitchFamily="34" charset="0"/>
              </a:rPr>
              <a:t>Resource Maintenance</a:t>
            </a:r>
            <a:endParaRPr lang="en-US" dirty="0"/>
          </a:p>
        </p:txBody>
      </p:sp>
      <p:sp>
        <p:nvSpPr>
          <p:cNvPr id="69" name="Rectangle 68"/>
          <p:cNvSpPr/>
          <p:nvPr/>
        </p:nvSpPr>
        <p:spPr bwMode="auto">
          <a:xfrm>
            <a:off x="3227847" y="1007962"/>
            <a:ext cx="2868153" cy="79672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Maintenance</a:t>
            </a:r>
            <a:endParaRPr lang="en-US"/>
          </a:p>
        </p:txBody>
      </p:sp>
      <p:sp>
        <p:nvSpPr>
          <p:cNvPr id="15" name="Rectangle 14"/>
          <p:cNvSpPr/>
          <p:nvPr/>
        </p:nvSpPr>
        <p:spPr bwMode="auto">
          <a:xfrm>
            <a:off x="6179602" y="2926218"/>
            <a:ext cx="2868153" cy="962063"/>
          </a:xfrm>
          <a:prstGeom prst="rect">
            <a:avLst/>
          </a:prstGeom>
          <a:solidFill>
            <a:schemeClr val="accent2"/>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solidFill>
                  <a:schemeClr val="bg1"/>
                </a:solidFill>
                <a:ea typeface="Segoe UI" pitchFamily="34" charset="0"/>
                <a:cs typeface="Segoe UI" pitchFamily="34" charset="0"/>
              </a:rPr>
              <a:t>Vendor, Customer &amp; Payroll employee Maintenance</a:t>
            </a:r>
            <a:endParaRPr lang="en-US" dirty="0">
              <a:solidFill>
                <a:schemeClr val="bg1"/>
              </a:solidFill>
              <a:ea typeface="Segoe UI" pitchFamily="34" charset="0"/>
              <a:cs typeface="Segoe UI" pitchFamily="34" charset="0"/>
            </a:endParaRPr>
          </a:p>
        </p:txBody>
      </p:sp>
      <p:sp>
        <p:nvSpPr>
          <p:cNvPr id="16" name="Rectangle 15"/>
          <p:cNvSpPr/>
          <p:nvPr/>
        </p:nvSpPr>
        <p:spPr bwMode="auto">
          <a:xfrm>
            <a:off x="6179602" y="3977773"/>
            <a:ext cx="2868153" cy="861421"/>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Inventory Lookup</a:t>
            </a:r>
            <a:endParaRPr lang="en-US"/>
          </a:p>
        </p:txBody>
      </p:sp>
      <p:sp>
        <p:nvSpPr>
          <p:cNvPr id="17" name="Rectangle 16"/>
          <p:cNvSpPr/>
          <p:nvPr/>
        </p:nvSpPr>
        <p:spPr bwMode="auto">
          <a:xfrm>
            <a:off x="6179602" y="1932138"/>
            <a:ext cx="2868153" cy="897364"/>
          </a:xfrm>
          <a:prstGeom prst="rect">
            <a:avLst/>
          </a:prstGeom>
          <a:solidFill>
            <a:srgbClr val="00B0F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Resource Planning </a:t>
            </a:r>
            <a:endParaRPr lang="en-US" dirty="0"/>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by Project &amp;</a:t>
            </a:r>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by Resource</a:t>
            </a:r>
          </a:p>
        </p:txBody>
      </p:sp>
      <p:sp>
        <p:nvSpPr>
          <p:cNvPr id="18" name="Rectangle 17"/>
          <p:cNvSpPr/>
          <p:nvPr/>
        </p:nvSpPr>
        <p:spPr bwMode="auto">
          <a:xfrm>
            <a:off x="6170690" y="1007961"/>
            <a:ext cx="2868153" cy="796723"/>
          </a:xfrm>
          <a:prstGeom prst="rect">
            <a:avLst/>
          </a:prstGeom>
          <a:solidFill>
            <a:srgbClr val="00B0F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Employee Utilization Module</a:t>
            </a:r>
            <a:endParaRPr lang="en-US" dirty="0"/>
          </a:p>
        </p:txBody>
      </p:sp>
      <p:sp>
        <p:nvSpPr>
          <p:cNvPr id="19" name="Rectangle 18"/>
          <p:cNvSpPr/>
          <p:nvPr/>
        </p:nvSpPr>
        <p:spPr bwMode="auto">
          <a:xfrm>
            <a:off x="245965" y="2928834"/>
            <a:ext cx="2868153" cy="96206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Expense Entry</a:t>
            </a:r>
            <a:endParaRPr lang="en-US" dirty="0"/>
          </a:p>
        </p:txBody>
      </p:sp>
      <p:sp>
        <p:nvSpPr>
          <p:cNvPr id="20" name="Rectangle 19"/>
          <p:cNvSpPr/>
          <p:nvPr/>
        </p:nvSpPr>
        <p:spPr bwMode="auto">
          <a:xfrm>
            <a:off x="245965" y="3977775"/>
            <a:ext cx="2868153" cy="861421"/>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Approvals &amp; Delegation: T&amp;E, Invoice, Budget</a:t>
            </a:r>
            <a:endParaRPr lang="en-US" dirty="0"/>
          </a:p>
        </p:txBody>
      </p:sp>
      <p:sp>
        <p:nvSpPr>
          <p:cNvPr id="21" name="Rectangle 20"/>
          <p:cNvSpPr/>
          <p:nvPr/>
        </p:nvSpPr>
        <p:spPr bwMode="auto">
          <a:xfrm>
            <a:off x="238777" y="1909240"/>
            <a:ext cx="2868153" cy="897364"/>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Timesheet Entry</a:t>
            </a:r>
            <a:endParaRPr lang="en-US" dirty="0"/>
          </a:p>
        </p:txBody>
      </p:sp>
      <p:sp>
        <p:nvSpPr>
          <p:cNvPr id="22" name="Rectangle 21"/>
          <p:cNvSpPr/>
          <p:nvPr/>
        </p:nvSpPr>
        <p:spPr bwMode="auto">
          <a:xfrm>
            <a:off x="247410" y="1007963"/>
            <a:ext cx="2868153" cy="79672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Time Entry</a:t>
            </a:r>
            <a:endParaRPr lang="en-US"/>
          </a:p>
        </p:txBody>
      </p:sp>
      <p:sp>
        <p:nvSpPr>
          <p:cNvPr id="3" name="Rectangle 2">
            <a:extLst>
              <a:ext uri="{FF2B5EF4-FFF2-40B4-BE49-F238E27FC236}">
                <a16:creationId xmlns:a16="http://schemas.microsoft.com/office/drawing/2014/main" xmlns="" id="{8F1EE556-E80A-46E5-B134-C8E3C2DD0EF2}"/>
              </a:ext>
            </a:extLst>
          </p:cNvPr>
          <p:cNvSpPr/>
          <p:nvPr/>
        </p:nvSpPr>
        <p:spPr bwMode="auto">
          <a:xfrm>
            <a:off x="3183028" y="4943749"/>
            <a:ext cx="2868153" cy="775157"/>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Charge Entry</a:t>
            </a:r>
            <a:endParaRPr lang="en-US" sz="160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a:extLst>
              <a:ext uri="{FF2B5EF4-FFF2-40B4-BE49-F238E27FC236}">
                <a16:creationId xmlns:a16="http://schemas.microsoft.com/office/drawing/2014/main" xmlns="" id="{6EA8C1BF-7F77-409F-8F2A-3D387E7C5C5D}"/>
              </a:ext>
            </a:extLst>
          </p:cNvPr>
          <p:cNvSpPr/>
          <p:nvPr/>
        </p:nvSpPr>
        <p:spPr bwMode="auto">
          <a:xfrm>
            <a:off x="9155192" y="4940514"/>
            <a:ext cx="2868153" cy="775157"/>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External Links to Websites</a:t>
            </a:r>
            <a:endParaRPr lang="en-US"/>
          </a:p>
        </p:txBody>
      </p:sp>
      <p:sp>
        <p:nvSpPr>
          <p:cNvPr id="5" name="Rectangle 4">
            <a:extLst>
              <a:ext uri="{FF2B5EF4-FFF2-40B4-BE49-F238E27FC236}">
                <a16:creationId xmlns:a16="http://schemas.microsoft.com/office/drawing/2014/main" xmlns="" id="{CB353CC1-F281-4B69-A6B1-0CEEB18CEB36}"/>
              </a:ext>
            </a:extLst>
          </p:cNvPr>
          <p:cNvSpPr/>
          <p:nvPr/>
        </p:nvSpPr>
        <p:spPr bwMode="auto">
          <a:xfrm>
            <a:off x="6179602" y="4943749"/>
            <a:ext cx="2868153" cy="775157"/>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Charge Order</a:t>
            </a:r>
            <a:endParaRPr lang="en-US" dirty="0"/>
          </a:p>
        </p:txBody>
      </p:sp>
      <p:sp>
        <p:nvSpPr>
          <p:cNvPr id="6" name="Rectangle 5">
            <a:extLst>
              <a:ext uri="{FF2B5EF4-FFF2-40B4-BE49-F238E27FC236}">
                <a16:creationId xmlns:a16="http://schemas.microsoft.com/office/drawing/2014/main" xmlns="" id="{E1B7E42A-7683-4647-B08A-D49A3FA39989}"/>
              </a:ext>
            </a:extLst>
          </p:cNvPr>
          <p:cNvSpPr/>
          <p:nvPr/>
        </p:nvSpPr>
        <p:spPr bwMode="auto">
          <a:xfrm>
            <a:off x="238777" y="4943750"/>
            <a:ext cx="2868153" cy="775157"/>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Timecard Status</a:t>
            </a:r>
            <a:endParaRPr lang="en-US"/>
          </a:p>
        </p:txBody>
      </p:sp>
    </p:spTree>
    <p:extLst>
      <p:ext uri="{BB962C8B-B14F-4D97-AF65-F5344CB8AC3E}">
        <p14:creationId xmlns:p14="http://schemas.microsoft.com/office/powerpoint/2010/main" val="34540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animBg="1"/>
      <p:bldP spid="62" grpId="0" animBg="1"/>
      <p:bldP spid="63" grpId="0" animBg="1"/>
      <p:bldP spid="64" grpId="0" animBg="1"/>
      <p:bldP spid="65" grpId="0" animBg="1"/>
      <p:bldP spid="69" grpId="0" animBg="1"/>
      <p:bldP spid="15" grpId="0" animBg="1"/>
      <p:bldP spid="16" grpId="0" animBg="1"/>
      <p:bldP spid="17" grpId="0" animBg="1"/>
      <p:bldP spid="18" grpId="0" animBg="1"/>
      <p:bldP spid="19" grpId="0" animBg="1"/>
      <p:bldP spid="20" grpId="0" animBg="1"/>
      <p:bldP spid="21" grpId="0" animBg="1"/>
      <p:bldP spid="22" grpId="0" animBg="1"/>
      <p:bldP spid="3" grpId="0" animBg="1"/>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699C7-5451-4851-A8A6-6287144951D7}"/>
              </a:ext>
            </a:extLst>
          </p:cNvPr>
          <p:cNvSpPr>
            <a:spLocks noGrp="1"/>
          </p:cNvSpPr>
          <p:nvPr>
            <p:ph type="title"/>
          </p:nvPr>
        </p:nvSpPr>
        <p:spPr/>
        <p:txBody>
          <a:bodyPr/>
          <a:lstStyle/>
          <a:p>
            <a:r>
              <a:rPr lang="en-US" dirty="0"/>
              <a:t>Web Apps 2018</a:t>
            </a:r>
          </a:p>
        </p:txBody>
      </p:sp>
      <p:sp>
        <p:nvSpPr>
          <p:cNvPr id="3" name="Content Placeholder 2">
            <a:extLst>
              <a:ext uri="{FF2B5EF4-FFF2-40B4-BE49-F238E27FC236}">
                <a16:creationId xmlns:a16="http://schemas.microsoft.com/office/drawing/2014/main" xmlns="" id="{C138D7EC-3AD1-4549-B284-4D61840AC390}"/>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sp>
        <p:nvSpPr>
          <p:cNvPr id="4" name="Rectangle 3">
            <a:extLst>
              <a:ext uri="{FF2B5EF4-FFF2-40B4-BE49-F238E27FC236}">
                <a16:creationId xmlns:a16="http://schemas.microsoft.com/office/drawing/2014/main" xmlns="" id="{39C71FF8-5BC9-4789-AEBD-63515C5D52B5}"/>
              </a:ext>
            </a:extLst>
          </p:cNvPr>
          <p:cNvSpPr/>
          <p:nvPr/>
        </p:nvSpPr>
        <p:spPr>
          <a:xfrm>
            <a:off x="2211493" y="1619508"/>
            <a:ext cx="3764984" cy="4705094"/>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a:ea typeface="+mn-ea"/>
                <a:cs typeface="+mn-cs"/>
              </a:rPr>
              <a:t>Web Apps enhancements</a:t>
            </a:r>
          </a:p>
        </p:txBody>
      </p:sp>
      <p:sp>
        <p:nvSpPr>
          <p:cNvPr id="5" name="Rectangle 4">
            <a:extLst>
              <a:ext uri="{FF2B5EF4-FFF2-40B4-BE49-F238E27FC236}">
                <a16:creationId xmlns:a16="http://schemas.microsoft.com/office/drawing/2014/main" xmlns="" id="{070B3256-EE7B-4586-8E5E-416F8828E13C}"/>
              </a:ext>
            </a:extLst>
          </p:cNvPr>
          <p:cNvSpPr/>
          <p:nvPr/>
        </p:nvSpPr>
        <p:spPr>
          <a:xfrm>
            <a:off x="6333000" y="1619508"/>
            <a:ext cx="3764984" cy="1582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Segoe UI"/>
                <a:ea typeface="+mn-ea"/>
                <a:cs typeface="+mn-cs"/>
              </a:rPr>
              <a:t>3 new Web Apps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Rectangle 5">
            <a:extLst>
              <a:ext uri="{FF2B5EF4-FFF2-40B4-BE49-F238E27FC236}">
                <a16:creationId xmlns:a16="http://schemas.microsoft.com/office/drawing/2014/main" xmlns="" id="{5B4AACD4-0160-4979-A71A-A1177B3FD9D4}"/>
              </a:ext>
            </a:extLst>
          </p:cNvPr>
          <p:cNvSpPr>
            <a:spLocks/>
          </p:cNvSpPr>
          <p:nvPr/>
        </p:nvSpPr>
        <p:spPr bwMode="auto">
          <a:xfrm>
            <a:off x="6338744" y="3262250"/>
            <a:ext cx="3764984" cy="985927"/>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a:ea typeface="+mn-ea"/>
                <a:cs typeface="+mn-cs"/>
              </a:rPr>
              <a:t>Timesheet Status</a:t>
            </a:r>
          </a:p>
        </p:txBody>
      </p:sp>
      <p:sp>
        <p:nvSpPr>
          <p:cNvPr id="7" name="Rectangle 6">
            <a:extLst>
              <a:ext uri="{FF2B5EF4-FFF2-40B4-BE49-F238E27FC236}">
                <a16:creationId xmlns:a16="http://schemas.microsoft.com/office/drawing/2014/main" xmlns="" id="{5EAC40AF-9A8C-4E77-A9F2-F30051327B88}"/>
              </a:ext>
            </a:extLst>
          </p:cNvPr>
          <p:cNvSpPr>
            <a:spLocks/>
          </p:cNvSpPr>
          <p:nvPr/>
        </p:nvSpPr>
        <p:spPr bwMode="auto">
          <a:xfrm>
            <a:off x="6338744" y="4292994"/>
            <a:ext cx="3764984" cy="985927"/>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a:ea typeface="+mn-ea"/>
                <a:cs typeface="+mn-cs"/>
              </a:rPr>
              <a:t>Project Charge Entry</a:t>
            </a:r>
          </a:p>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Rectangle 7">
            <a:extLst>
              <a:ext uri="{FF2B5EF4-FFF2-40B4-BE49-F238E27FC236}">
                <a16:creationId xmlns:a16="http://schemas.microsoft.com/office/drawing/2014/main" xmlns="" id="{62CDBE26-1D80-42CF-9E72-B9F8CC7CBBD0}"/>
              </a:ext>
            </a:extLst>
          </p:cNvPr>
          <p:cNvSpPr>
            <a:spLocks/>
          </p:cNvSpPr>
          <p:nvPr/>
        </p:nvSpPr>
        <p:spPr bwMode="auto">
          <a:xfrm>
            <a:off x="6338743" y="5338675"/>
            <a:ext cx="3764984" cy="985927"/>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a:ea typeface="+mn-ea"/>
                <a:cs typeface="+mn-cs"/>
              </a:rPr>
              <a:t>Project Change Order</a:t>
            </a:r>
          </a:p>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Rectangle 8">
            <a:extLst>
              <a:ext uri="{FF2B5EF4-FFF2-40B4-BE49-F238E27FC236}">
                <a16:creationId xmlns:a16="http://schemas.microsoft.com/office/drawing/2014/main" xmlns="" id="{02B886C5-5BC3-4EEC-ABEA-86CA4F6F8A8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0" name="Rectangle 9">
            <a:extLst>
              <a:ext uri="{FF2B5EF4-FFF2-40B4-BE49-F238E27FC236}">
                <a16:creationId xmlns:a16="http://schemas.microsoft.com/office/drawing/2014/main" xmlns="" id="{A4A84A58-D643-46F0-99A8-31D125E1DFA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706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292BD-C7AF-4D9F-990A-7A93BAEC3815}"/>
              </a:ext>
            </a:extLst>
          </p:cNvPr>
          <p:cNvSpPr>
            <a:spLocks noGrp="1"/>
          </p:cNvSpPr>
          <p:nvPr>
            <p:ph type="title"/>
          </p:nvPr>
        </p:nvSpPr>
        <p:spPr/>
        <p:txBody>
          <a:bodyPr anchor="t"/>
          <a:lstStyle/>
          <a:p>
            <a:r>
              <a:rPr lang="en-US" dirty="0"/>
              <a:t>Timecard Status</a:t>
            </a:r>
          </a:p>
        </p:txBody>
      </p:sp>
      <p:sp>
        <p:nvSpPr>
          <p:cNvPr id="3" name="Content Placeholder 2">
            <a:extLst>
              <a:ext uri="{FF2B5EF4-FFF2-40B4-BE49-F238E27FC236}">
                <a16:creationId xmlns:a16="http://schemas.microsoft.com/office/drawing/2014/main" xmlns="" id="{59761651-690F-4312-84EC-188A6CA2F126}"/>
              </a:ext>
            </a:extLst>
          </p:cNvPr>
          <p:cNvSpPr>
            <a:spLocks noGrp="1"/>
          </p:cNvSpPr>
          <p:nvPr>
            <p:ph type="body" sz="quarter" idx="10"/>
          </p:nvPr>
        </p:nvSpPr>
        <p:spPr>
          <a:xfrm>
            <a:off x="269303" y="1187644"/>
            <a:ext cx="11655078" cy="673454"/>
          </a:xfrm>
        </p:spPr>
        <p:txBody>
          <a:bodyPr anchor="t"/>
          <a:lstStyle/>
          <a:p>
            <a:pPr marL="0" indent="0">
              <a:buNone/>
            </a:pPr>
            <a:r>
              <a:rPr lang="en-US" dirty="0"/>
              <a:t> </a:t>
            </a:r>
          </a:p>
        </p:txBody>
      </p:sp>
      <p:pic>
        <p:nvPicPr>
          <p:cNvPr id="8" name="Picture 8" descr="A screenshot of a cell phone&#10;&#10;Description generated with very high confidence">
            <a:extLst>
              <a:ext uri="{FF2B5EF4-FFF2-40B4-BE49-F238E27FC236}">
                <a16:creationId xmlns:a16="http://schemas.microsoft.com/office/drawing/2014/main" xmlns="" id="{61204EAD-3A88-40C1-A78B-B465A34DD482}"/>
              </a:ext>
            </a:extLst>
          </p:cNvPr>
          <p:cNvPicPr>
            <a:picLocks noChangeAspect="1"/>
          </p:cNvPicPr>
          <p:nvPr/>
        </p:nvPicPr>
        <p:blipFill>
          <a:blip r:embed="rId2"/>
          <a:stretch>
            <a:fillRect/>
          </a:stretch>
        </p:blipFill>
        <p:spPr>
          <a:xfrm>
            <a:off x="2043024" y="1615933"/>
            <a:ext cx="8220971" cy="4100585"/>
          </a:xfrm>
          <a:prstGeom prst="rect">
            <a:avLst/>
          </a:prstGeom>
        </p:spPr>
      </p:pic>
      <p:sp>
        <p:nvSpPr>
          <p:cNvPr id="4" name="Rectangle 3">
            <a:extLst>
              <a:ext uri="{FF2B5EF4-FFF2-40B4-BE49-F238E27FC236}">
                <a16:creationId xmlns:a16="http://schemas.microsoft.com/office/drawing/2014/main" xmlns="" id="{36BB0A8B-9CE3-45EC-B894-76CE0A1D3269}"/>
              </a:ext>
            </a:extLst>
          </p:cNvPr>
          <p:cNvSpPr/>
          <p:nvPr/>
        </p:nvSpPr>
        <p:spPr>
          <a:xfrm>
            <a:off x="3577770" y="2373087"/>
            <a:ext cx="537029" cy="12482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AFA9855-EBFC-409C-B90F-B8481D4A658F}"/>
              </a:ext>
            </a:extLst>
          </p:cNvPr>
          <p:cNvSpPr/>
          <p:nvPr/>
        </p:nvSpPr>
        <p:spPr>
          <a:xfrm>
            <a:off x="4143828" y="2374222"/>
            <a:ext cx="1117601" cy="12482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6DF292D-B396-4504-AF60-63EEF4D68E9C}"/>
              </a:ext>
            </a:extLst>
          </p:cNvPr>
          <p:cNvSpPr txBox="1"/>
          <p:nvPr/>
        </p:nvSpPr>
        <p:spPr>
          <a:xfrm>
            <a:off x="2423502" y="4143828"/>
            <a:ext cx="1691297" cy="646331"/>
          </a:xfrm>
          <a:prstGeom prst="rect">
            <a:avLst/>
          </a:prstGeom>
          <a:noFill/>
        </p:spPr>
        <p:txBody>
          <a:bodyPr wrap="none" rtlCol="0">
            <a:spAutoFit/>
          </a:bodyPr>
          <a:lstStyle/>
          <a:p>
            <a:r>
              <a:rPr lang="en-US" dirty="0"/>
              <a:t>Communicator</a:t>
            </a:r>
          </a:p>
          <a:p>
            <a:r>
              <a:rPr lang="en-US" dirty="0"/>
              <a:t>Message</a:t>
            </a:r>
          </a:p>
        </p:txBody>
      </p:sp>
      <p:sp>
        <p:nvSpPr>
          <p:cNvPr id="9" name="TextBox 8">
            <a:extLst>
              <a:ext uri="{FF2B5EF4-FFF2-40B4-BE49-F238E27FC236}">
                <a16:creationId xmlns:a16="http://schemas.microsoft.com/office/drawing/2014/main" xmlns="" id="{D3962A7A-F299-4607-8F37-32BACE026A4E}"/>
              </a:ext>
            </a:extLst>
          </p:cNvPr>
          <p:cNvSpPr txBox="1"/>
          <p:nvPr/>
        </p:nvSpPr>
        <p:spPr>
          <a:xfrm>
            <a:off x="4288971" y="4143828"/>
            <a:ext cx="1080745" cy="646331"/>
          </a:xfrm>
          <a:prstGeom prst="rect">
            <a:avLst/>
          </a:prstGeom>
          <a:noFill/>
        </p:spPr>
        <p:txBody>
          <a:bodyPr wrap="none" rtlCol="0">
            <a:spAutoFit/>
          </a:bodyPr>
          <a:lstStyle/>
          <a:p>
            <a:r>
              <a:rPr lang="en-US" dirty="0"/>
              <a:t>Email</a:t>
            </a:r>
          </a:p>
          <a:p>
            <a:r>
              <a:rPr lang="en-US" dirty="0"/>
              <a:t>Message</a:t>
            </a:r>
          </a:p>
        </p:txBody>
      </p:sp>
    </p:spTree>
    <p:extLst>
      <p:ext uri="{BB962C8B-B14F-4D97-AF65-F5344CB8AC3E}">
        <p14:creationId xmlns:p14="http://schemas.microsoft.com/office/powerpoint/2010/main" val="52178610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75562CC-4C97-4B59-B4AB-E2A2D57EDF57}"/>
              </a:ext>
            </a:extLst>
          </p:cNvPr>
          <p:cNvSpPr>
            <a:spLocks/>
          </p:cNvSpPr>
          <p:nvPr/>
        </p:nvSpPr>
        <p:spPr bwMode="auto">
          <a:xfrm>
            <a:off x="3765295" y="1097290"/>
            <a:ext cx="4751052" cy="2241062"/>
          </a:xfrm>
          <a:prstGeom prst="rect">
            <a:avLst/>
          </a:prstGeom>
          <a:solidFill>
            <a:srgbClr val="01AEF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algn="ctr" defTabSz="913751" fontAlgn="base">
              <a:lnSpc>
                <a:spcPct val="90000"/>
              </a:lnSpc>
              <a:spcBef>
                <a:spcPct val="0"/>
              </a:spcBef>
              <a:spcAft>
                <a:spcPct val="0"/>
              </a:spcAft>
            </a:pPr>
            <a:endParaRPr lang="en-US" dirty="0"/>
          </a:p>
          <a:p>
            <a:pPr algn="ctr" defTabSz="913751" fontAlgn="base">
              <a:lnSpc>
                <a:spcPct val="90000"/>
              </a:lnSpc>
              <a:spcBef>
                <a:spcPct val="0"/>
              </a:spcBef>
              <a:spcAft>
                <a:spcPct val="0"/>
              </a:spcAft>
            </a:pPr>
            <a:r>
              <a:rPr lang="en-US" sz="3137" dirty="0"/>
              <a:t>Microsoft Dynamics </a:t>
            </a:r>
          </a:p>
          <a:p>
            <a:pPr algn="ctr" defTabSz="913751" fontAlgn="base">
              <a:lnSpc>
                <a:spcPct val="90000"/>
              </a:lnSpc>
              <a:spcBef>
                <a:spcPct val="0"/>
              </a:spcBef>
              <a:spcAft>
                <a:spcPct val="0"/>
              </a:spcAft>
            </a:pPr>
            <a:r>
              <a:rPr lang="en-US" sz="3137" dirty="0"/>
              <a:t>SL </a:t>
            </a:r>
            <a:r>
              <a:rPr lang="en-US" sz="3137" dirty="0">
                <a:gradFill>
                  <a:gsLst>
                    <a:gs pos="0">
                      <a:srgbClr val="FFFFFF"/>
                    </a:gs>
                    <a:gs pos="100000">
                      <a:srgbClr val="FFFFFF"/>
                    </a:gs>
                  </a:gsLst>
                  <a:lin ang="5400000" scaled="0"/>
                </a:gradFill>
                <a:ea typeface="Segoe UI" pitchFamily="34" charset="0"/>
                <a:cs typeface="Segoe UI" pitchFamily="34" charset="0"/>
              </a:rPr>
              <a:t>Web Apps</a:t>
            </a:r>
          </a:p>
        </p:txBody>
      </p:sp>
      <p:sp>
        <p:nvSpPr>
          <p:cNvPr id="17" name="Rectangle 16">
            <a:extLst>
              <a:ext uri="{FF2B5EF4-FFF2-40B4-BE49-F238E27FC236}">
                <a16:creationId xmlns:a16="http://schemas.microsoft.com/office/drawing/2014/main" xmlns="" id="{5D158B52-88F5-46F9-8731-E46E1967252E}"/>
              </a:ext>
            </a:extLst>
          </p:cNvPr>
          <p:cNvSpPr>
            <a:spLocks/>
          </p:cNvSpPr>
          <p:nvPr/>
        </p:nvSpPr>
        <p:spPr bwMode="auto">
          <a:xfrm>
            <a:off x="3742433" y="3463232"/>
            <a:ext cx="2330705" cy="1751698"/>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algn="ctr" defTabSz="913751" fontAlgn="base">
              <a:lnSpc>
                <a:spcPct val="90000"/>
              </a:lnSpc>
              <a:spcBef>
                <a:spcPct val="0"/>
              </a:spcBef>
              <a:spcAft>
                <a:spcPct val="0"/>
              </a:spcAft>
            </a:pPr>
            <a:endParaRPr lang="en-US" dirty="0"/>
          </a:p>
          <a:p>
            <a:pPr algn="ctr" defTabSz="913751"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New Web Apps &amp;</a:t>
            </a:r>
          </a:p>
          <a:p>
            <a:pPr algn="ctr" defTabSz="913751" fontAlgn="base">
              <a:lnSpc>
                <a:spcPct val="90000"/>
              </a:lnSpc>
              <a:spcBef>
                <a:spcPts val="588"/>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Enhancements</a:t>
            </a:r>
          </a:p>
          <a:p>
            <a:pPr algn="ctr" defTabSz="91375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4578522" y="5391229"/>
            <a:ext cx="3137003" cy="1254995"/>
          </a:xfrm>
          <a:prstGeom prst="ellipse">
            <a:avLst/>
          </a:prstGeom>
          <a:solidFill>
            <a:srgbClr val="107C1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MONTHLY RELEASES</a:t>
            </a:r>
          </a:p>
        </p:txBody>
      </p:sp>
      <p:sp>
        <p:nvSpPr>
          <p:cNvPr id="32" name="Rectangle 31">
            <a:extLst>
              <a:ext uri="{FF2B5EF4-FFF2-40B4-BE49-F238E27FC236}">
                <a16:creationId xmlns:a16="http://schemas.microsoft.com/office/drawing/2014/main" xmlns="" id="{5D158B52-88F5-46F9-8731-E46E1967252E}"/>
              </a:ext>
            </a:extLst>
          </p:cNvPr>
          <p:cNvSpPr>
            <a:spLocks/>
          </p:cNvSpPr>
          <p:nvPr/>
        </p:nvSpPr>
        <p:spPr bwMode="auto">
          <a:xfrm>
            <a:off x="6185642" y="3479684"/>
            <a:ext cx="2330705" cy="1751698"/>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algn="ctr" defTabSz="913751" fontAlgn="base">
              <a:lnSpc>
                <a:spcPct val="90000"/>
              </a:lnSpc>
              <a:spcBef>
                <a:spcPct val="0"/>
              </a:spcBef>
              <a:spcAft>
                <a:spcPct val="0"/>
              </a:spcAft>
            </a:pPr>
            <a:r>
              <a:rPr lang="en-US" sz="2353" dirty="0"/>
              <a:t>Hot Fixes</a:t>
            </a:r>
            <a:endParaRPr lang="en-US" sz="2353" dirty="0">
              <a:gradFill>
                <a:gsLst>
                  <a:gs pos="0">
                    <a:srgbClr val="FFFFFF"/>
                  </a:gs>
                  <a:gs pos="100000">
                    <a:srgbClr val="FFFFFF"/>
                  </a:gs>
                </a:gsLst>
                <a:lin ang="5400000" scaled="0"/>
              </a:gradFill>
              <a:ea typeface="Segoe UI" pitchFamily="34" charset="0"/>
              <a:cs typeface="Segoe UI" pitchFamily="34" charset="0"/>
            </a:endParaRPr>
          </a:p>
          <a:p>
            <a:pPr algn="ctr" defTabSz="913751"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xmlns="" id="{BBD336B6-0DE6-4392-8D94-9B0B0D375EE3}"/>
              </a:ext>
            </a:extLst>
          </p:cNvPr>
          <p:cNvSpPr>
            <a:spLocks noGrp="1"/>
          </p:cNvSpPr>
          <p:nvPr>
            <p:ph type="title"/>
          </p:nvPr>
        </p:nvSpPr>
        <p:spPr/>
        <p:txBody>
          <a:bodyPr/>
          <a:lstStyle/>
          <a:p>
            <a:r>
              <a:rPr lang="en-US" dirty="0"/>
              <a:t>Web Apps </a:t>
            </a:r>
          </a:p>
        </p:txBody>
      </p:sp>
      <p:sp>
        <p:nvSpPr>
          <p:cNvPr id="4" name="Text Placeholder 3">
            <a:extLst>
              <a:ext uri="{FF2B5EF4-FFF2-40B4-BE49-F238E27FC236}">
                <a16:creationId xmlns:a16="http://schemas.microsoft.com/office/drawing/2014/main" xmlns="" id="{899A3ED3-FE03-4731-A567-8DE96ABF63BF}"/>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562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D1BD6-915C-4A3B-9115-906D94747F68}"/>
              </a:ext>
            </a:extLst>
          </p:cNvPr>
          <p:cNvSpPr>
            <a:spLocks noGrp="1"/>
          </p:cNvSpPr>
          <p:nvPr>
            <p:ph type="title"/>
          </p:nvPr>
        </p:nvSpPr>
        <p:spPr/>
        <p:txBody>
          <a:bodyPr/>
          <a:lstStyle/>
          <a:p>
            <a:r>
              <a:rPr lang="en-US" dirty="0"/>
              <a:t>SL 2018 Product Enhancements</a:t>
            </a:r>
          </a:p>
        </p:txBody>
      </p:sp>
    </p:spTree>
    <p:extLst>
      <p:ext uri="{BB962C8B-B14F-4D97-AF65-F5344CB8AC3E}">
        <p14:creationId xmlns:p14="http://schemas.microsoft.com/office/powerpoint/2010/main" val="32976258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54FEE-7052-4EB4-8367-3DCF4540A1BE}"/>
              </a:ext>
            </a:extLst>
          </p:cNvPr>
          <p:cNvSpPr>
            <a:spLocks noGrp="1"/>
          </p:cNvSpPr>
          <p:nvPr>
            <p:ph type="title"/>
          </p:nvPr>
        </p:nvSpPr>
        <p:spPr/>
        <p:txBody>
          <a:bodyPr/>
          <a:lstStyle/>
          <a:p>
            <a:r>
              <a:rPr lang="en-US" dirty="0"/>
              <a:t>Microsoft Dynamics SL Lifecycle</a:t>
            </a:r>
          </a:p>
        </p:txBody>
      </p:sp>
      <p:sp>
        <p:nvSpPr>
          <p:cNvPr id="4" name="Rectangle 3">
            <a:extLst>
              <a:ext uri="{FF2B5EF4-FFF2-40B4-BE49-F238E27FC236}">
                <a16:creationId xmlns:a16="http://schemas.microsoft.com/office/drawing/2014/main" xmlns="" id="{910AEF3E-F401-4FB1-BBD0-8D6FB4439DD3}"/>
              </a:ext>
            </a:extLst>
          </p:cNvPr>
          <p:cNvSpPr>
            <a:spLocks/>
          </p:cNvSpPr>
          <p:nvPr/>
        </p:nvSpPr>
        <p:spPr bwMode="auto">
          <a:xfrm>
            <a:off x="6446337" y="1408261"/>
            <a:ext cx="2743200" cy="1371600"/>
          </a:xfrm>
          <a:prstGeom prst="rect">
            <a:avLst/>
          </a:prstGeom>
          <a:solidFill>
            <a:schemeClr val="accent3"/>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Extended</a:t>
            </a:r>
          </a:p>
          <a:p>
            <a:pPr algn="ctr" defTabSz="913927"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Support</a:t>
            </a:r>
          </a:p>
        </p:txBody>
      </p:sp>
      <p:sp>
        <p:nvSpPr>
          <p:cNvPr id="5" name="Rectangle 4">
            <a:extLst>
              <a:ext uri="{FF2B5EF4-FFF2-40B4-BE49-F238E27FC236}">
                <a16:creationId xmlns:a16="http://schemas.microsoft.com/office/drawing/2014/main" xmlns="" id="{BCC1BADA-7A12-4319-8D1B-767D20B5D10F}"/>
              </a:ext>
            </a:extLst>
          </p:cNvPr>
          <p:cNvSpPr>
            <a:spLocks/>
          </p:cNvSpPr>
          <p:nvPr/>
        </p:nvSpPr>
        <p:spPr bwMode="auto">
          <a:xfrm>
            <a:off x="3303597" y="1402558"/>
            <a:ext cx="2926080" cy="1371600"/>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Mainstream</a:t>
            </a:r>
            <a:endParaRPr lang="en-US" sz="4000" dirty="0">
              <a:gradFill>
                <a:gsLst>
                  <a:gs pos="0">
                    <a:srgbClr val="FFFFFF"/>
                  </a:gs>
                  <a:gs pos="100000">
                    <a:srgbClr val="FFFFFF"/>
                  </a:gs>
                </a:gsLst>
                <a:lin ang="5400000" scaled="0"/>
              </a:gradFill>
              <a:ea typeface="Segoe UI" pitchFamily="34" charset="0"/>
              <a:cs typeface="Segoe UI" pitchFamily="34" charset="0"/>
            </a:endParaRPr>
          </a:p>
          <a:p>
            <a:pPr algn="ctr" defTabSz="913927"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Support</a:t>
            </a:r>
          </a:p>
        </p:txBody>
      </p:sp>
      <p:sp>
        <p:nvSpPr>
          <p:cNvPr id="7" name="Rectangle 6">
            <a:extLst>
              <a:ext uri="{FF2B5EF4-FFF2-40B4-BE49-F238E27FC236}">
                <a16:creationId xmlns:a16="http://schemas.microsoft.com/office/drawing/2014/main" xmlns="" id="{55E1FB63-E427-4F9A-94EE-4DA7F67AB57E}"/>
              </a:ext>
            </a:extLst>
          </p:cNvPr>
          <p:cNvSpPr>
            <a:spLocks/>
          </p:cNvSpPr>
          <p:nvPr/>
        </p:nvSpPr>
        <p:spPr bwMode="auto">
          <a:xfrm>
            <a:off x="3303597" y="3802475"/>
            <a:ext cx="2926080" cy="1371600"/>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Microsoft Dynamics SL 2015</a:t>
            </a:r>
          </a:p>
          <a:p>
            <a:pPr algn="ctr" defTabSz="91392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CU2</a:t>
            </a:r>
          </a:p>
        </p:txBody>
      </p:sp>
      <p:sp>
        <p:nvSpPr>
          <p:cNvPr id="9" name="Rectangle 8">
            <a:extLst>
              <a:ext uri="{FF2B5EF4-FFF2-40B4-BE49-F238E27FC236}">
                <a16:creationId xmlns:a16="http://schemas.microsoft.com/office/drawing/2014/main" xmlns="" id="{AA4E6E4A-732E-43F0-913F-F56B19689045}"/>
              </a:ext>
            </a:extLst>
          </p:cNvPr>
          <p:cNvSpPr>
            <a:spLocks/>
          </p:cNvSpPr>
          <p:nvPr/>
        </p:nvSpPr>
        <p:spPr bwMode="auto">
          <a:xfrm>
            <a:off x="6450039" y="3792121"/>
            <a:ext cx="2743200" cy="1371600"/>
          </a:xfrm>
          <a:prstGeom prst="rect">
            <a:avLst/>
          </a:prstGeom>
          <a:solidFill>
            <a:srgbClr val="01AEF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Microsoft Dynamics SL 2011</a:t>
            </a:r>
          </a:p>
          <a:p>
            <a:pPr algn="ctr" defTabSz="91392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SP3</a:t>
            </a:r>
          </a:p>
        </p:txBody>
      </p:sp>
      <p:sp>
        <p:nvSpPr>
          <p:cNvPr id="10" name="Rectangle 9">
            <a:extLst>
              <a:ext uri="{FF2B5EF4-FFF2-40B4-BE49-F238E27FC236}">
                <a16:creationId xmlns:a16="http://schemas.microsoft.com/office/drawing/2014/main" xmlns="" id="{EB27977C-9CB2-4B97-8422-03DD84E82473}"/>
              </a:ext>
            </a:extLst>
          </p:cNvPr>
          <p:cNvSpPr>
            <a:spLocks/>
          </p:cNvSpPr>
          <p:nvPr/>
        </p:nvSpPr>
        <p:spPr bwMode="auto">
          <a:xfrm>
            <a:off x="9335068" y="1408261"/>
            <a:ext cx="2743200" cy="1371600"/>
          </a:xfrm>
          <a:prstGeom prst="rect">
            <a:avLst/>
          </a:prstGeom>
          <a:solidFill>
            <a:schemeClr val="accent2"/>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Support Ended</a:t>
            </a:r>
          </a:p>
        </p:txBody>
      </p:sp>
      <p:sp>
        <p:nvSpPr>
          <p:cNvPr id="11" name="Rectangle 10">
            <a:extLst>
              <a:ext uri="{FF2B5EF4-FFF2-40B4-BE49-F238E27FC236}">
                <a16:creationId xmlns:a16="http://schemas.microsoft.com/office/drawing/2014/main" xmlns="" id="{D0F34B9E-D509-4F88-9828-E22A2A7ADF49}"/>
              </a:ext>
            </a:extLst>
          </p:cNvPr>
          <p:cNvSpPr>
            <a:spLocks/>
          </p:cNvSpPr>
          <p:nvPr/>
        </p:nvSpPr>
        <p:spPr bwMode="auto">
          <a:xfrm>
            <a:off x="9335068" y="3756449"/>
            <a:ext cx="2743200" cy="1371600"/>
          </a:xfrm>
          <a:prstGeom prst="rect">
            <a:avLst/>
          </a:prstGeom>
          <a:solidFill>
            <a:schemeClr val="accent2"/>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Microsoft Dynamics SL 7</a:t>
            </a:r>
          </a:p>
        </p:txBody>
      </p:sp>
      <p:sp>
        <p:nvSpPr>
          <p:cNvPr id="12" name="TextBox 11">
            <a:extLst>
              <a:ext uri="{FF2B5EF4-FFF2-40B4-BE49-F238E27FC236}">
                <a16:creationId xmlns:a16="http://schemas.microsoft.com/office/drawing/2014/main" xmlns="" id="{63142493-2AF7-4097-944D-D576D19F70C6}"/>
              </a:ext>
            </a:extLst>
          </p:cNvPr>
          <p:cNvSpPr txBox="1"/>
          <p:nvPr/>
        </p:nvSpPr>
        <p:spPr>
          <a:xfrm>
            <a:off x="166664" y="2916544"/>
            <a:ext cx="2890833" cy="814661"/>
          </a:xfrm>
          <a:prstGeom prst="rect">
            <a:avLst/>
          </a:prstGeom>
          <a:noFill/>
        </p:spPr>
        <p:txBody>
          <a:bodyPr wrap="square" rtlCol="0">
            <a:spAutoFit/>
          </a:bodyPr>
          <a:lstStyle/>
          <a:p>
            <a:pPr algn="ctr"/>
            <a:r>
              <a:rPr lang="en-US" sz="2353" b="1" dirty="0">
                <a:solidFill>
                  <a:srgbClr val="107C10"/>
                </a:solidFill>
                <a:effectLst>
                  <a:outerShdw blurRad="38100" dist="38100" dir="2700000" algn="tl">
                    <a:srgbClr val="000000">
                      <a:alpha val="43137"/>
                    </a:srgbClr>
                  </a:outerShdw>
                </a:effectLst>
              </a:rPr>
              <a:t>Hot Fixes &amp; </a:t>
            </a:r>
          </a:p>
          <a:p>
            <a:pPr algn="ctr"/>
            <a:r>
              <a:rPr lang="en-US" sz="2353" b="1" dirty="0">
                <a:solidFill>
                  <a:srgbClr val="107C10"/>
                </a:solidFill>
                <a:effectLst>
                  <a:outerShdw blurRad="38100" dist="38100" dir="2700000" algn="tl">
                    <a:srgbClr val="000000">
                      <a:alpha val="43137"/>
                    </a:srgbClr>
                  </a:outerShdw>
                </a:effectLst>
              </a:rPr>
              <a:t>Year End Updates</a:t>
            </a:r>
          </a:p>
        </p:txBody>
      </p:sp>
      <p:sp>
        <p:nvSpPr>
          <p:cNvPr id="13" name="TextBox 12">
            <a:extLst>
              <a:ext uri="{FF2B5EF4-FFF2-40B4-BE49-F238E27FC236}">
                <a16:creationId xmlns:a16="http://schemas.microsoft.com/office/drawing/2014/main" xmlns="" id="{B1EBDE0A-8A68-42CD-B41E-93CD1055D9D5}"/>
              </a:ext>
            </a:extLst>
          </p:cNvPr>
          <p:cNvSpPr txBox="1"/>
          <p:nvPr/>
        </p:nvSpPr>
        <p:spPr>
          <a:xfrm>
            <a:off x="6446336" y="2941674"/>
            <a:ext cx="2743199" cy="707886"/>
          </a:xfrm>
          <a:prstGeom prst="rect">
            <a:avLst/>
          </a:prstGeom>
          <a:noFill/>
        </p:spPr>
        <p:txBody>
          <a:bodyPr wrap="square" rtlCol="0">
            <a:spAutoFit/>
          </a:bodyPr>
          <a:lstStyle/>
          <a:p>
            <a:pPr algn="ctr"/>
            <a:r>
              <a:rPr lang="en-US" sz="2000" b="1" dirty="0">
                <a:solidFill>
                  <a:srgbClr val="C00000"/>
                </a:solidFill>
                <a:effectLst>
                  <a:outerShdw blurRad="38100" dist="38100" dir="2700000" algn="tl">
                    <a:srgbClr val="000000">
                      <a:alpha val="43137"/>
                    </a:srgbClr>
                  </a:outerShdw>
                </a:effectLst>
              </a:rPr>
              <a:t>No Hot Fixes &amp; </a:t>
            </a:r>
          </a:p>
          <a:p>
            <a:pPr algn="ctr"/>
            <a:r>
              <a:rPr lang="en-US" sz="2000" b="1" dirty="0">
                <a:solidFill>
                  <a:srgbClr val="C00000"/>
                </a:solidFill>
                <a:effectLst>
                  <a:outerShdw blurRad="38100" dist="38100" dir="2700000" algn="tl">
                    <a:srgbClr val="000000">
                      <a:alpha val="43137"/>
                    </a:srgbClr>
                  </a:outerShdw>
                </a:effectLst>
              </a:rPr>
              <a:t>No Year End Updates</a:t>
            </a:r>
          </a:p>
        </p:txBody>
      </p:sp>
      <p:sp>
        <p:nvSpPr>
          <p:cNvPr id="14" name="TextBox 13">
            <a:extLst>
              <a:ext uri="{FF2B5EF4-FFF2-40B4-BE49-F238E27FC236}">
                <a16:creationId xmlns:a16="http://schemas.microsoft.com/office/drawing/2014/main" xmlns="" id="{B1EBDE0A-8A68-42CD-B41E-93CD1055D9D5}"/>
              </a:ext>
            </a:extLst>
          </p:cNvPr>
          <p:cNvSpPr txBox="1"/>
          <p:nvPr/>
        </p:nvSpPr>
        <p:spPr>
          <a:xfrm>
            <a:off x="9335069" y="2911607"/>
            <a:ext cx="2743199" cy="454420"/>
          </a:xfrm>
          <a:prstGeom prst="rect">
            <a:avLst/>
          </a:prstGeom>
          <a:noFill/>
        </p:spPr>
        <p:txBody>
          <a:bodyPr wrap="square" rtlCol="0">
            <a:spAutoFit/>
          </a:bodyPr>
          <a:lstStyle/>
          <a:p>
            <a:pPr algn="ctr"/>
            <a:r>
              <a:rPr lang="en-US" sz="2353" b="1" dirty="0">
                <a:solidFill>
                  <a:srgbClr val="C00000"/>
                </a:solidFill>
                <a:effectLst>
                  <a:outerShdw blurRad="38100" dist="38100" dir="2700000" algn="tl">
                    <a:srgbClr val="000000">
                      <a:alpha val="43137"/>
                    </a:srgbClr>
                  </a:outerShdw>
                </a:effectLst>
              </a:rPr>
              <a:t>+ No Support Calls</a:t>
            </a:r>
          </a:p>
        </p:txBody>
      </p:sp>
      <p:sp>
        <p:nvSpPr>
          <p:cNvPr id="15" name="TextBox 14">
            <a:extLst>
              <a:ext uri="{FF2B5EF4-FFF2-40B4-BE49-F238E27FC236}">
                <a16:creationId xmlns:a16="http://schemas.microsoft.com/office/drawing/2014/main" xmlns="" id="{9B8A8FFC-7871-4FF2-A732-323F479DCAED}"/>
              </a:ext>
            </a:extLst>
          </p:cNvPr>
          <p:cNvSpPr txBox="1"/>
          <p:nvPr/>
        </p:nvSpPr>
        <p:spPr>
          <a:xfrm>
            <a:off x="3097121" y="5337757"/>
            <a:ext cx="3303680" cy="584775"/>
          </a:xfrm>
          <a:prstGeom prst="rect">
            <a:avLst/>
          </a:prstGeom>
          <a:noFill/>
        </p:spPr>
        <p:txBody>
          <a:bodyPr wrap="square" rtlCol="0">
            <a:spAutoFit/>
          </a:bodyPr>
          <a:lstStyle/>
          <a:p>
            <a:pPr algn="ctr"/>
            <a:r>
              <a:rPr lang="en-US" sz="1600" b="1" dirty="0">
                <a:solidFill>
                  <a:srgbClr val="107C10"/>
                </a:solidFill>
                <a:effectLst>
                  <a:outerShdw blurRad="38100" dist="38100" dir="2700000" algn="tl">
                    <a:srgbClr val="000000">
                      <a:alpha val="43137"/>
                    </a:srgbClr>
                  </a:outerShdw>
                </a:effectLst>
              </a:rPr>
              <a:t>Mainstream through 1/14/2020</a:t>
            </a:r>
          </a:p>
          <a:p>
            <a:pPr algn="ctr"/>
            <a:r>
              <a:rPr lang="en-US" sz="1600" b="1" dirty="0">
                <a:solidFill>
                  <a:srgbClr val="107C10"/>
                </a:solidFill>
                <a:effectLst>
                  <a:outerShdw blurRad="38100" dist="38100" dir="2700000" algn="tl">
                    <a:srgbClr val="000000">
                      <a:alpha val="43137"/>
                    </a:srgbClr>
                  </a:outerShdw>
                </a:effectLst>
              </a:rPr>
              <a:t>Extended through 1/14/2025</a:t>
            </a:r>
          </a:p>
        </p:txBody>
      </p:sp>
      <p:sp>
        <p:nvSpPr>
          <p:cNvPr id="16" name="TextBox 15">
            <a:extLst>
              <a:ext uri="{FF2B5EF4-FFF2-40B4-BE49-F238E27FC236}">
                <a16:creationId xmlns:a16="http://schemas.microsoft.com/office/drawing/2014/main" xmlns="" id="{8B12C3B8-037C-47D9-A1AE-60C5E39088BE}"/>
              </a:ext>
            </a:extLst>
          </p:cNvPr>
          <p:cNvSpPr txBox="1"/>
          <p:nvPr/>
        </p:nvSpPr>
        <p:spPr>
          <a:xfrm>
            <a:off x="6367620" y="5431371"/>
            <a:ext cx="3032017" cy="338554"/>
          </a:xfrm>
          <a:prstGeom prst="rect">
            <a:avLst/>
          </a:prstGeom>
          <a:noFill/>
        </p:spPr>
        <p:txBody>
          <a:bodyPr wrap="square" rtlCol="0">
            <a:spAutoFit/>
          </a:bodyPr>
          <a:lstStyle/>
          <a:p>
            <a:pPr algn="ctr"/>
            <a:r>
              <a:rPr lang="en-US" sz="1600" b="1" dirty="0">
                <a:solidFill>
                  <a:srgbClr val="107C10"/>
                </a:solidFill>
                <a:effectLst>
                  <a:outerShdw blurRad="38100" dist="38100" dir="2700000" algn="tl">
                    <a:srgbClr val="000000">
                      <a:alpha val="43137"/>
                    </a:srgbClr>
                  </a:outerShdw>
                </a:effectLst>
              </a:rPr>
              <a:t>Extended through 7/13/2021</a:t>
            </a:r>
          </a:p>
        </p:txBody>
      </p:sp>
      <p:sp>
        <p:nvSpPr>
          <p:cNvPr id="17" name="Rectangle 16">
            <a:extLst>
              <a:ext uri="{FF2B5EF4-FFF2-40B4-BE49-F238E27FC236}">
                <a16:creationId xmlns:a16="http://schemas.microsoft.com/office/drawing/2014/main" xmlns="" id="{09C7DCFD-806C-44FC-83CE-003C37E17838}"/>
              </a:ext>
            </a:extLst>
          </p:cNvPr>
          <p:cNvSpPr>
            <a:spLocks/>
          </p:cNvSpPr>
          <p:nvPr/>
        </p:nvSpPr>
        <p:spPr bwMode="auto">
          <a:xfrm>
            <a:off x="166664" y="1402558"/>
            <a:ext cx="2926080" cy="1371600"/>
          </a:xfrm>
          <a:prstGeom prst="rect">
            <a:avLst/>
          </a:prstGeom>
          <a:solidFill>
            <a:srgbClr val="2A338F"/>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Mainstream</a:t>
            </a:r>
            <a:endParaRPr lang="en-US" sz="4000" dirty="0">
              <a:gradFill>
                <a:gsLst>
                  <a:gs pos="0">
                    <a:srgbClr val="FFFFFF"/>
                  </a:gs>
                  <a:gs pos="100000">
                    <a:srgbClr val="FFFFFF"/>
                  </a:gs>
                </a:gsLst>
                <a:lin ang="5400000" scaled="0"/>
              </a:gradFill>
              <a:ea typeface="Segoe UI" pitchFamily="34" charset="0"/>
              <a:cs typeface="Segoe UI" pitchFamily="34" charset="0"/>
            </a:endParaRPr>
          </a:p>
          <a:p>
            <a:pPr algn="ctr" defTabSz="913927" fontAlgn="base">
              <a:lnSpc>
                <a:spcPct val="90000"/>
              </a:lnSpc>
              <a:spcBef>
                <a:spcPct val="0"/>
              </a:spcBef>
              <a:spcAft>
                <a:spcPct val="0"/>
              </a:spcAft>
            </a:pPr>
            <a:r>
              <a:rPr lang="en-US" sz="4000" dirty="0">
                <a:gradFill>
                  <a:gsLst>
                    <a:gs pos="0">
                      <a:srgbClr val="FFFFFF"/>
                    </a:gs>
                    <a:gs pos="100000">
                      <a:srgbClr val="FFFFFF"/>
                    </a:gs>
                  </a:gsLst>
                  <a:lin ang="5400000" scaled="0"/>
                </a:gradFill>
                <a:ea typeface="Segoe UI" pitchFamily="34" charset="0"/>
                <a:cs typeface="Segoe UI" pitchFamily="34" charset="0"/>
              </a:rPr>
              <a:t>Support</a:t>
            </a:r>
          </a:p>
        </p:txBody>
      </p:sp>
      <p:sp>
        <p:nvSpPr>
          <p:cNvPr id="18" name="Rectangle 17">
            <a:extLst>
              <a:ext uri="{FF2B5EF4-FFF2-40B4-BE49-F238E27FC236}">
                <a16:creationId xmlns:a16="http://schemas.microsoft.com/office/drawing/2014/main" xmlns="" id="{119AC231-68FA-43B3-AD67-82DFC0F3BB2A}"/>
              </a:ext>
            </a:extLst>
          </p:cNvPr>
          <p:cNvSpPr>
            <a:spLocks noChangeAspect="1"/>
          </p:cNvSpPr>
          <p:nvPr/>
        </p:nvSpPr>
        <p:spPr bwMode="auto">
          <a:xfrm>
            <a:off x="166664" y="3802475"/>
            <a:ext cx="2890833" cy="1371600"/>
          </a:xfrm>
          <a:prstGeom prst="rect">
            <a:avLst/>
          </a:prstGeom>
          <a:solidFill>
            <a:srgbClr val="2A338F"/>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Microsoft Dynamics SL 2018</a:t>
            </a:r>
          </a:p>
        </p:txBody>
      </p:sp>
      <p:sp>
        <p:nvSpPr>
          <p:cNvPr id="19" name="TextBox 18">
            <a:extLst>
              <a:ext uri="{FF2B5EF4-FFF2-40B4-BE49-F238E27FC236}">
                <a16:creationId xmlns:a16="http://schemas.microsoft.com/office/drawing/2014/main" xmlns="" id="{404823B3-5F28-4D6E-950C-716DAA356EC6}"/>
              </a:ext>
            </a:extLst>
          </p:cNvPr>
          <p:cNvSpPr txBox="1"/>
          <p:nvPr/>
        </p:nvSpPr>
        <p:spPr>
          <a:xfrm>
            <a:off x="166664" y="5337757"/>
            <a:ext cx="2890833" cy="584775"/>
          </a:xfrm>
          <a:prstGeom prst="rect">
            <a:avLst/>
          </a:prstGeom>
          <a:noFill/>
        </p:spPr>
        <p:txBody>
          <a:bodyPr wrap="square" rtlCol="0">
            <a:spAutoFit/>
          </a:bodyPr>
          <a:lstStyle/>
          <a:p>
            <a:pPr algn="ctr"/>
            <a:r>
              <a:rPr lang="en-US" sz="1600" b="1" dirty="0">
                <a:solidFill>
                  <a:srgbClr val="107C10"/>
                </a:solidFill>
                <a:effectLst>
                  <a:outerShdw blurRad="38100" dist="38100" dir="2700000" algn="tl">
                    <a:srgbClr val="000000">
                      <a:alpha val="43137"/>
                    </a:srgbClr>
                  </a:outerShdw>
                </a:effectLst>
              </a:rPr>
              <a:t>Mainstream through 2023</a:t>
            </a:r>
          </a:p>
          <a:p>
            <a:pPr algn="ctr"/>
            <a:r>
              <a:rPr lang="en-US" sz="1600" b="1" dirty="0">
                <a:solidFill>
                  <a:srgbClr val="107C10"/>
                </a:solidFill>
                <a:effectLst>
                  <a:outerShdw blurRad="38100" dist="38100" dir="2700000" algn="tl">
                    <a:srgbClr val="000000">
                      <a:alpha val="43137"/>
                    </a:srgbClr>
                  </a:outerShdw>
                </a:effectLst>
              </a:rPr>
              <a:t>Extended through 2028</a:t>
            </a:r>
          </a:p>
        </p:txBody>
      </p:sp>
      <p:sp>
        <p:nvSpPr>
          <p:cNvPr id="20" name="TextBox 19">
            <a:extLst>
              <a:ext uri="{FF2B5EF4-FFF2-40B4-BE49-F238E27FC236}">
                <a16:creationId xmlns:a16="http://schemas.microsoft.com/office/drawing/2014/main" xmlns="" id="{06EA2BF7-8487-4924-A7F7-D1A0C82D2CBE}"/>
              </a:ext>
            </a:extLst>
          </p:cNvPr>
          <p:cNvSpPr txBox="1"/>
          <p:nvPr/>
        </p:nvSpPr>
        <p:spPr>
          <a:xfrm>
            <a:off x="3303597" y="2916543"/>
            <a:ext cx="2926080" cy="814661"/>
          </a:xfrm>
          <a:prstGeom prst="rect">
            <a:avLst/>
          </a:prstGeom>
          <a:noFill/>
        </p:spPr>
        <p:txBody>
          <a:bodyPr wrap="square" rtlCol="0">
            <a:spAutoFit/>
          </a:bodyPr>
          <a:lstStyle/>
          <a:p>
            <a:pPr algn="ctr"/>
            <a:r>
              <a:rPr lang="en-US" sz="2353" b="1" dirty="0">
                <a:solidFill>
                  <a:srgbClr val="107C10"/>
                </a:solidFill>
                <a:effectLst>
                  <a:outerShdw blurRad="38100" dist="38100" dir="2700000" algn="tl">
                    <a:srgbClr val="000000">
                      <a:alpha val="43137"/>
                    </a:srgbClr>
                  </a:outerShdw>
                </a:effectLst>
              </a:rPr>
              <a:t>Hot Fixes &amp; </a:t>
            </a:r>
          </a:p>
          <a:p>
            <a:pPr algn="ctr"/>
            <a:r>
              <a:rPr lang="en-US" sz="2353" b="1" dirty="0">
                <a:solidFill>
                  <a:srgbClr val="107C10"/>
                </a:solidFill>
                <a:effectLst>
                  <a:outerShdw blurRad="38100" dist="38100" dir="2700000" algn="tl">
                    <a:srgbClr val="000000">
                      <a:alpha val="43137"/>
                    </a:srgbClr>
                  </a:outerShdw>
                </a:effectLst>
              </a:rPr>
              <a:t>Year End Updates</a:t>
            </a:r>
          </a:p>
        </p:txBody>
      </p:sp>
    </p:spTree>
    <p:extLst>
      <p:ext uri="{BB962C8B-B14F-4D97-AF65-F5344CB8AC3E}">
        <p14:creationId xmlns:p14="http://schemas.microsoft.com/office/powerpoint/2010/main" val="2861553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27EB9-DCBA-4877-9810-D7C357AB2DB0}"/>
              </a:ext>
            </a:extLst>
          </p:cNvPr>
          <p:cNvSpPr>
            <a:spLocks noGrp="1"/>
          </p:cNvSpPr>
          <p:nvPr>
            <p:ph type="title"/>
          </p:nvPr>
        </p:nvSpPr>
        <p:spPr/>
        <p:txBody>
          <a:bodyPr/>
          <a:lstStyle/>
          <a:p>
            <a:r>
              <a:rPr lang="en-US" dirty="0"/>
              <a:t>System Requirements</a:t>
            </a:r>
          </a:p>
        </p:txBody>
      </p:sp>
      <p:sp>
        <p:nvSpPr>
          <p:cNvPr id="3" name="Content Placeholder 2">
            <a:extLst>
              <a:ext uri="{FF2B5EF4-FFF2-40B4-BE49-F238E27FC236}">
                <a16:creationId xmlns:a16="http://schemas.microsoft.com/office/drawing/2014/main" xmlns="" id="{D9CC8300-89F5-4E8A-8CFF-87547E1F3CD5}"/>
              </a:ext>
            </a:extLst>
          </p:cNvPr>
          <p:cNvSpPr>
            <a:spLocks noGrp="1"/>
          </p:cNvSpPr>
          <p:nvPr>
            <p:ph type="body" sz="quarter" idx="10"/>
          </p:nvPr>
        </p:nvSpPr>
        <p:spPr>
          <a:xfrm>
            <a:off x="269303" y="1187644"/>
            <a:ext cx="11655078" cy="5583450"/>
          </a:xfrm>
        </p:spPr>
        <p:txBody>
          <a:bodyPr>
            <a:normAutofit fontScale="25000" lnSpcReduction="20000"/>
          </a:bodyPr>
          <a:lstStyle/>
          <a:p>
            <a:r>
              <a:rPr lang="en-US" sz="14400" dirty="0"/>
              <a:t>Windows Server 2012 Standard Edition R2, </a:t>
            </a:r>
          </a:p>
          <a:p>
            <a:pPr marL="0" indent="0">
              <a:buNone/>
            </a:pPr>
            <a:r>
              <a:rPr lang="en-US" sz="14400" dirty="0"/>
              <a:t>  Windows Server 2016 Standard or Data Center Edition</a:t>
            </a:r>
          </a:p>
          <a:p>
            <a:pPr>
              <a:spcBef>
                <a:spcPts val="1800"/>
              </a:spcBef>
            </a:pPr>
            <a:r>
              <a:rPr lang="en-US" sz="14400" dirty="0"/>
              <a:t>SQL Server 2014 Standard or Enterprise Edition **</a:t>
            </a:r>
          </a:p>
          <a:p>
            <a:pPr marL="0" indent="0">
              <a:buNone/>
            </a:pPr>
            <a:r>
              <a:rPr lang="en-US" sz="14400" dirty="0"/>
              <a:t>  SQL Server 2016 Standard or Enterprise Edition </a:t>
            </a:r>
          </a:p>
          <a:p>
            <a:pPr>
              <a:spcBef>
                <a:spcPts val="1800"/>
              </a:spcBef>
            </a:pPr>
            <a:r>
              <a:rPr lang="en-US" sz="14400" dirty="0"/>
              <a:t>Microsoft Windows 10</a:t>
            </a:r>
          </a:p>
          <a:p>
            <a:pPr>
              <a:spcBef>
                <a:spcPts val="1800"/>
              </a:spcBef>
            </a:pPr>
            <a:r>
              <a:rPr lang="en-US" sz="14400" dirty="0"/>
              <a:t>Microsoft Office 2013, Microsoft Office 2016, Microsoft Office 365 Enterprise Edition E3 and E5 	</a:t>
            </a:r>
          </a:p>
          <a:p>
            <a:pPr>
              <a:spcBef>
                <a:spcPts val="1800"/>
              </a:spcBef>
            </a:pPr>
            <a:r>
              <a:rPr lang="en-US" sz="14400" dirty="0"/>
              <a:t>Microsoft SharePoint 2013, Microsoft SharePoint 2016 </a:t>
            </a:r>
          </a:p>
          <a:p>
            <a:endParaRPr lang="en-US" dirty="0"/>
          </a:p>
        </p:txBody>
      </p:sp>
    </p:spTree>
    <p:extLst>
      <p:ext uri="{BB962C8B-B14F-4D97-AF65-F5344CB8AC3E}">
        <p14:creationId xmlns:p14="http://schemas.microsoft.com/office/powerpoint/2010/main" val="165259996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76E8986-8211-46C5-8848-BFE68AE6FF56}"/>
              </a:ext>
            </a:extLst>
          </p:cNvPr>
          <p:cNvSpPr>
            <a:spLocks noGrp="1"/>
          </p:cNvSpPr>
          <p:nvPr>
            <p:ph type="title"/>
          </p:nvPr>
        </p:nvSpPr>
        <p:spPr/>
        <p:txBody>
          <a:bodyPr/>
          <a:lstStyle/>
          <a:p>
            <a:r>
              <a:rPr lang="en-US" dirty="0"/>
              <a:t>Microsoft Dynamics SL 2018</a:t>
            </a:r>
          </a:p>
        </p:txBody>
      </p:sp>
      <p:sp>
        <p:nvSpPr>
          <p:cNvPr id="4" name="Content Placeholder 3">
            <a:extLst>
              <a:ext uri="{FF2B5EF4-FFF2-40B4-BE49-F238E27FC236}">
                <a16:creationId xmlns:a16="http://schemas.microsoft.com/office/drawing/2014/main" xmlns="" id="{3D46A12F-673E-4F39-B99B-F187841067C9}"/>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21B43B77-E1C1-4D2F-BD74-493BBD99A000}"/>
              </a:ext>
            </a:extLst>
          </p:cNvPr>
          <p:cNvPicPr>
            <a:picLocks noChangeAspect="1"/>
          </p:cNvPicPr>
          <p:nvPr/>
        </p:nvPicPr>
        <p:blipFill>
          <a:blip r:embed="rId2"/>
          <a:stretch>
            <a:fillRect/>
          </a:stretch>
        </p:blipFill>
        <p:spPr>
          <a:xfrm>
            <a:off x="2255153" y="1308100"/>
            <a:ext cx="7681694" cy="5360714"/>
          </a:xfrm>
          <a:prstGeom prst="rect">
            <a:avLst/>
          </a:prstGeom>
        </p:spPr>
      </p:pic>
      <p:pic>
        <p:nvPicPr>
          <p:cNvPr id="6" name="Picture 5">
            <a:extLst>
              <a:ext uri="{FF2B5EF4-FFF2-40B4-BE49-F238E27FC236}">
                <a16:creationId xmlns:a16="http://schemas.microsoft.com/office/drawing/2014/main" xmlns="" id="{4BC0FC90-0FF9-4F5D-854F-95F291A23395}"/>
              </a:ext>
            </a:extLst>
          </p:cNvPr>
          <p:cNvPicPr>
            <a:picLocks noChangeAspect="1"/>
          </p:cNvPicPr>
          <p:nvPr/>
        </p:nvPicPr>
        <p:blipFill rotWithShape="1">
          <a:blip r:embed="rId2"/>
          <a:srcRect t="38408" r="76114" b="4470"/>
          <a:stretch/>
        </p:blipFill>
        <p:spPr>
          <a:xfrm>
            <a:off x="8141692" y="1308099"/>
            <a:ext cx="3212108" cy="5360715"/>
          </a:xfrm>
          <a:prstGeom prst="rect">
            <a:avLst/>
          </a:prstGeom>
        </p:spPr>
      </p:pic>
      <p:pic>
        <p:nvPicPr>
          <p:cNvPr id="7" name="Picture 6">
            <a:extLst>
              <a:ext uri="{FF2B5EF4-FFF2-40B4-BE49-F238E27FC236}">
                <a16:creationId xmlns:a16="http://schemas.microsoft.com/office/drawing/2014/main" xmlns="" id="{0D1633CB-E28C-4CEF-90B1-577F8A98C49F}"/>
              </a:ext>
            </a:extLst>
          </p:cNvPr>
          <p:cNvPicPr>
            <a:picLocks noChangeAspect="1"/>
          </p:cNvPicPr>
          <p:nvPr/>
        </p:nvPicPr>
        <p:blipFill rotWithShape="1">
          <a:blip r:embed="rId2"/>
          <a:srcRect t="8260" r="93139" b="84779"/>
          <a:stretch/>
        </p:blipFill>
        <p:spPr>
          <a:xfrm>
            <a:off x="5683982" y="3039240"/>
            <a:ext cx="1638474" cy="1160197"/>
          </a:xfrm>
          <a:prstGeom prst="rect">
            <a:avLst/>
          </a:prstGeom>
        </p:spPr>
      </p:pic>
    </p:spTree>
    <p:extLst>
      <p:ext uri="{BB962C8B-B14F-4D97-AF65-F5344CB8AC3E}">
        <p14:creationId xmlns:p14="http://schemas.microsoft.com/office/powerpoint/2010/main" val="1023799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21F8B-367C-49FE-8527-20C9543C80A0}"/>
              </a:ext>
            </a:extLst>
          </p:cNvPr>
          <p:cNvSpPr>
            <a:spLocks noGrp="1"/>
          </p:cNvSpPr>
          <p:nvPr>
            <p:ph type="title"/>
          </p:nvPr>
        </p:nvSpPr>
        <p:spPr/>
        <p:txBody>
          <a:bodyPr/>
          <a:lstStyle/>
          <a:p>
            <a:r>
              <a:rPr lang="en-US"/>
              <a:t>Approvals</a:t>
            </a:r>
          </a:p>
        </p:txBody>
      </p:sp>
    </p:spTree>
    <p:extLst>
      <p:ext uri="{BB962C8B-B14F-4D97-AF65-F5344CB8AC3E}">
        <p14:creationId xmlns:p14="http://schemas.microsoft.com/office/powerpoint/2010/main" val="303969239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endParaRPr lang="en-US" dirty="0"/>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spTree>
    <p:extLst>
      <p:ext uri="{BB962C8B-B14F-4D97-AF65-F5344CB8AC3E}">
        <p14:creationId xmlns:p14="http://schemas.microsoft.com/office/powerpoint/2010/main" val="1839969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spTree>
    <p:extLst>
      <p:ext uri="{BB962C8B-B14F-4D97-AF65-F5344CB8AC3E}">
        <p14:creationId xmlns:p14="http://schemas.microsoft.com/office/powerpoint/2010/main" val="241822741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spTree>
    <p:extLst>
      <p:ext uri="{BB962C8B-B14F-4D97-AF65-F5344CB8AC3E}">
        <p14:creationId xmlns:p14="http://schemas.microsoft.com/office/powerpoint/2010/main" val="275322383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pic>
        <p:nvPicPr>
          <p:cNvPr id="9" name="Picture 8">
            <a:extLst>
              <a:ext uri="{FF2B5EF4-FFF2-40B4-BE49-F238E27FC236}">
                <a16:creationId xmlns:a16="http://schemas.microsoft.com/office/drawing/2014/main" xmlns="" id="{6E797EFF-7762-4752-832A-91A9E45FA80A}"/>
              </a:ext>
            </a:extLst>
          </p:cNvPr>
          <p:cNvPicPr>
            <a:picLocks noChangeAspect="1"/>
          </p:cNvPicPr>
          <p:nvPr/>
        </p:nvPicPr>
        <p:blipFill>
          <a:blip r:embed="rId7"/>
          <a:stretch>
            <a:fillRect/>
          </a:stretch>
        </p:blipFill>
        <p:spPr>
          <a:xfrm>
            <a:off x="3490912" y="1716963"/>
            <a:ext cx="5210175" cy="4543425"/>
          </a:xfrm>
          <a:prstGeom prst="rect">
            <a:avLst/>
          </a:prstGeom>
        </p:spPr>
      </p:pic>
    </p:spTree>
    <p:extLst>
      <p:ext uri="{BB962C8B-B14F-4D97-AF65-F5344CB8AC3E}">
        <p14:creationId xmlns:p14="http://schemas.microsoft.com/office/powerpoint/2010/main" val="129086829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spTree>
    <p:extLst>
      <p:ext uri="{BB962C8B-B14F-4D97-AF65-F5344CB8AC3E}">
        <p14:creationId xmlns:p14="http://schemas.microsoft.com/office/powerpoint/2010/main" val="313188999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Approver</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pic>
        <p:nvPicPr>
          <p:cNvPr id="9" name="Picture 8">
            <a:extLst>
              <a:ext uri="{FF2B5EF4-FFF2-40B4-BE49-F238E27FC236}">
                <a16:creationId xmlns:a16="http://schemas.microsoft.com/office/drawing/2014/main" xmlns="" id="{CD6E2184-90C9-454C-AAA4-B436BDFD2EFE}"/>
              </a:ext>
            </a:extLst>
          </p:cNvPr>
          <p:cNvPicPr>
            <a:picLocks noChangeAspect="1"/>
          </p:cNvPicPr>
          <p:nvPr/>
        </p:nvPicPr>
        <p:blipFill>
          <a:blip r:embed="rId7"/>
          <a:stretch>
            <a:fillRect/>
          </a:stretch>
        </p:blipFill>
        <p:spPr>
          <a:xfrm>
            <a:off x="2607326" y="1638280"/>
            <a:ext cx="7004685" cy="4876143"/>
          </a:xfrm>
          <a:prstGeom prst="rect">
            <a:avLst/>
          </a:prstGeom>
        </p:spPr>
      </p:pic>
    </p:spTree>
    <p:extLst>
      <p:ext uri="{BB962C8B-B14F-4D97-AF65-F5344CB8AC3E}">
        <p14:creationId xmlns:p14="http://schemas.microsoft.com/office/powerpoint/2010/main" val="187027449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Approver</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pic>
        <p:nvPicPr>
          <p:cNvPr id="9" name="Picture 8">
            <a:extLst>
              <a:ext uri="{FF2B5EF4-FFF2-40B4-BE49-F238E27FC236}">
                <a16:creationId xmlns:a16="http://schemas.microsoft.com/office/drawing/2014/main" xmlns="" id="{CD6E2184-90C9-454C-AAA4-B436BDFD2EFE}"/>
              </a:ext>
            </a:extLst>
          </p:cNvPr>
          <p:cNvPicPr>
            <a:picLocks noChangeAspect="1"/>
          </p:cNvPicPr>
          <p:nvPr/>
        </p:nvPicPr>
        <p:blipFill>
          <a:blip r:embed="rId7"/>
          <a:stretch>
            <a:fillRect/>
          </a:stretch>
        </p:blipFill>
        <p:spPr>
          <a:xfrm>
            <a:off x="2607326" y="1638280"/>
            <a:ext cx="7004685" cy="4876143"/>
          </a:xfrm>
          <a:prstGeom prst="rect">
            <a:avLst/>
          </a:prstGeom>
        </p:spPr>
      </p:pic>
      <p:pic>
        <p:nvPicPr>
          <p:cNvPr id="11" name="Picture 10">
            <a:extLst>
              <a:ext uri="{FF2B5EF4-FFF2-40B4-BE49-F238E27FC236}">
                <a16:creationId xmlns:a16="http://schemas.microsoft.com/office/drawing/2014/main" xmlns="" id="{9C8B01EF-1C2F-4ED9-959F-784773980A9F}"/>
              </a:ext>
            </a:extLst>
          </p:cNvPr>
          <p:cNvPicPr>
            <a:picLocks noChangeAspect="1"/>
          </p:cNvPicPr>
          <p:nvPr/>
        </p:nvPicPr>
        <p:blipFill>
          <a:blip r:embed="rId8"/>
          <a:stretch>
            <a:fillRect/>
          </a:stretch>
        </p:blipFill>
        <p:spPr>
          <a:xfrm>
            <a:off x="2607326" y="1638280"/>
            <a:ext cx="7004685" cy="4876143"/>
          </a:xfrm>
          <a:prstGeom prst="rect">
            <a:avLst/>
          </a:prstGeom>
        </p:spPr>
      </p:pic>
    </p:spTree>
    <p:extLst>
      <p:ext uri="{BB962C8B-B14F-4D97-AF65-F5344CB8AC3E}">
        <p14:creationId xmlns:p14="http://schemas.microsoft.com/office/powerpoint/2010/main" val="36116856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4E30C-0BC2-4128-8DD5-14F4B6E1009F}"/>
              </a:ext>
            </a:extLst>
          </p:cNvPr>
          <p:cNvSpPr>
            <a:spLocks noGrp="1"/>
          </p:cNvSpPr>
          <p:nvPr>
            <p:ph type="title"/>
          </p:nvPr>
        </p:nvSpPr>
        <p:spPr/>
        <p:txBody>
          <a:bodyPr/>
          <a:lstStyle/>
          <a:p>
            <a:r>
              <a:rPr lang="en-US" dirty="0"/>
              <a:t>Announcing Quarterly Release</a:t>
            </a:r>
          </a:p>
        </p:txBody>
      </p:sp>
      <p:sp>
        <p:nvSpPr>
          <p:cNvPr id="3" name="Content Placeholder 2">
            <a:extLst>
              <a:ext uri="{FF2B5EF4-FFF2-40B4-BE49-F238E27FC236}">
                <a16:creationId xmlns:a16="http://schemas.microsoft.com/office/drawing/2014/main" xmlns="" id="{4E6CA784-B772-4739-AD0C-BCF59D10374A}"/>
              </a:ext>
            </a:extLst>
          </p:cNvPr>
          <p:cNvSpPr>
            <a:spLocks noGrp="1"/>
          </p:cNvSpPr>
          <p:nvPr>
            <p:ph type="body" sz="quarter" idx="10"/>
          </p:nvPr>
        </p:nvSpPr>
        <p:spPr>
          <a:xfrm>
            <a:off x="838199" y="1619250"/>
            <a:ext cx="10751281" cy="4000178"/>
          </a:xfrm>
          <a:prstGeom prst="rect">
            <a:avLst/>
          </a:prstGeom>
        </p:spPr>
        <p:txBody>
          <a:bodyPr/>
          <a:lstStyle/>
          <a:p>
            <a:r>
              <a:rPr lang="en-US" dirty="0"/>
              <a:t>Microsoft Dynamics SL 2018</a:t>
            </a:r>
          </a:p>
          <a:p>
            <a:r>
              <a:rPr lang="en-US" dirty="0"/>
              <a:t>Release scheduled for May 1, 2018</a:t>
            </a:r>
          </a:p>
          <a:p>
            <a:r>
              <a:rPr lang="en-US" dirty="0"/>
              <a:t>Agile Methodology</a:t>
            </a:r>
          </a:p>
          <a:p>
            <a:r>
              <a:rPr lang="en-US" dirty="0"/>
              <a:t>Starts scheduled quarterly release cycle</a:t>
            </a:r>
          </a:p>
        </p:txBody>
      </p:sp>
      <p:grpSp>
        <p:nvGrpSpPr>
          <p:cNvPr id="35" name="Group 34"/>
          <p:cNvGrpSpPr/>
          <p:nvPr/>
        </p:nvGrpSpPr>
        <p:grpSpPr>
          <a:xfrm>
            <a:off x="4154907" y="3283281"/>
            <a:ext cx="3884508" cy="3585699"/>
            <a:chOff x="4313237" y="3349089"/>
            <a:chExt cx="3962400" cy="3657600"/>
          </a:xfrm>
          <a:solidFill>
            <a:srgbClr val="787FD6"/>
          </a:solidFill>
        </p:grpSpPr>
        <p:sp>
          <p:nvSpPr>
            <p:cNvPr id="4" name="Oval 3">
              <a:extLst>
                <a:ext uri="{FF2B5EF4-FFF2-40B4-BE49-F238E27FC236}">
                  <a16:creationId xmlns:a16="http://schemas.microsoft.com/office/drawing/2014/main" xmlns="" id="{4E59B8FB-FBBD-4AED-B499-5CA2A7BDB714}"/>
                </a:ext>
              </a:extLst>
            </p:cNvPr>
            <p:cNvSpPr/>
            <p:nvPr/>
          </p:nvSpPr>
          <p:spPr>
            <a:xfrm>
              <a:off x="4313237" y="3349089"/>
              <a:ext cx="3962400" cy="3657600"/>
            </a:xfrm>
            <a:prstGeom prst="ellipse">
              <a:avLst/>
            </a:prstGeom>
            <a:grp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12" name="Straight Connector 11"/>
            <p:cNvCxnSpPr/>
            <p:nvPr/>
          </p:nvCxnSpPr>
          <p:spPr>
            <a:xfrm>
              <a:off x="6294437" y="4244728"/>
              <a:ext cx="0" cy="2084832"/>
            </a:xfrm>
            <a:prstGeom prst="line">
              <a:avLst/>
            </a:prstGeom>
            <a:grpFill/>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43400" y="5192423"/>
              <a:ext cx="3877056" cy="0"/>
            </a:xfrm>
            <a:prstGeom prst="line">
              <a:avLst/>
            </a:prstGeom>
            <a:grpFill/>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94437" y="6344094"/>
              <a:ext cx="0" cy="173736"/>
            </a:xfrm>
            <a:prstGeom prst="line">
              <a:avLst/>
            </a:prstGeom>
            <a:grpFill/>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17096" b="26602"/>
          <a:stretch/>
        </p:blipFill>
        <p:spPr>
          <a:xfrm>
            <a:off x="2483098" y="4372425"/>
            <a:ext cx="7817502" cy="747021"/>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4128363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pic>
        <p:nvPicPr>
          <p:cNvPr id="9" name="Picture 8">
            <a:extLst>
              <a:ext uri="{FF2B5EF4-FFF2-40B4-BE49-F238E27FC236}">
                <a16:creationId xmlns:a16="http://schemas.microsoft.com/office/drawing/2014/main" xmlns="" id="{CD6E2184-90C9-454C-AAA4-B436BDFD2EFE}"/>
              </a:ext>
            </a:extLst>
          </p:cNvPr>
          <p:cNvPicPr>
            <a:picLocks noChangeAspect="1"/>
          </p:cNvPicPr>
          <p:nvPr/>
        </p:nvPicPr>
        <p:blipFill>
          <a:blip r:embed="rId7"/>
          <a:stretch>
            <a:fillRect/>
          </a:stretch>
        </p:blipFill>
        <p:spPr>
          <a:xfrm>
            <a:off x="2607326" y="1638280"/>
            <a:ext cx="7004685" cy="4876143"/>
          </a:xfrm>
          <a:prstGeom prst="rect">
            <a:avLst/>
          </a:prstGeom>
        </p:spPr>
      </p:pic>
      <p:pic>
        <p:nvPicPr>
          <p:cNvPr id="11" name="Picture 10">
            <a:extLst>
              <a:ext uri="{FF2B5EF4-FFF2-40B4-BE49-F238E27FC236}">
                <a16:creationId xmlns:a16="http://schemas.microsoft.com/office/drawing/2014/main" xmlns="" id="{9C8B01EF-1C2F-4ED9-959F-784773980A9F}"/>
              </a:ext>
            </a:extLst>
          </p:cNvPr>
          <p:cNvPicPr>
            <a:picLocks noChangeAspect="1"/>
          </p:cNvPicPr>
          <p:nvPr/>
        </p:nvPicPr>
        <p:blipFill>
          <a:blip r:embed="rId8"/>
          <a:stretch>
            <a:fillRect/>
          </a:stretch>
        </p:blipFill>
        <p:spPr>
          <a:xfrm>
            <a:off x="2607326" y="1638280"/>
            <a:ext cx="7004685" cy="4876143"/>
          </a:xfrm>
          <a:prstGeom prst="rect">
            <a:avLst/>
          </a:prstGeom>
        </p:spPr>
      </p:pic>
      <p:pic>
        <p:nvPicPr>
          <p:cNvPr id="10" name="Picture 9">
            <a:extLst>
              <a:ext uri="{FF2B5EF4-FFF2-40B4-BE49-F238E27FC236}">
                <a16:creationId xmlns:a16="http://schemas.microsoft.com/office/drawing/2014/main" xmlns="" id="{80B573FB-0E31-474E-822A-C52FBC5AA4F7}"/>
              </a:ext>
            </a:extLst>
          </p:cNvPr>
          <p:cNvPicPr>
            <a:picLocks noChangeAspect="1"/>
          </p:cNvPicPr>
          <p:nvPr/>
        </p:nvPicPr>
        <p:blipFill>
          <a:blip r:embed="rId9"/>
          <a:stretch>
            <a:fillRect/>
          </a:stretch>
        </p:blipFill>
        <p:spPr>
          <a:xfrm>
            <a:off x="3424237" y="2633662"/>
            <a:ext cx="5343525" cy="1590675"/>
          </a:xfrm>
          <a:prstGeom prst="rect">
            <a:avLst/>
          </a:prstGeom>
        </p:spPr>
      </p:pic>
    </p:spTree>
    <p:extLst>
      <p:ext uri="{BB962C8B-B14F-4D97-AF65-F5344CB8AC3E}">
        <p14:creationId xmlns:p14="http://schemas.microsoft.com/office/powerpoint/2010/main" val="141482044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pic>
        <p:nvPicPr>
          <p:cNvPr id="9" name="Picture 8">
            <a:extLst>
              <a:ext uri="{FF2B5EF4-FFF2-40B4-BE49-F238E27FC236}">
                <a16:creationId xmlns:a16="http://schemas.microsoft.com/office/drawing/2014/main" xmlns="" id="{CD6E2184-90C9-454C-AAA4-B436BDFD2EFE}"/>
              </a:ext>
            </a:extLst>
          </p:cNvPr>
          <p:cNvPicPr>
            <a:picLocks noChangeAspect="1"/>
          </p:cNvPicPr>
          <p:nvPr/>
        </p:nvPicPr>
        <p:blipFill>
          <a:blip r:embed="rId7"/>
          <a:stretch>
            <a:fillRect/>
          </a:stretch>
        </p:blipFill>
        <p:spPr>
          <a:xfrm>
            <a:off x="2607326" y="1638280"/>
            <a:ext cx="7004685" cy="4876143"/>
          </a:xfrm>
          <a:prstGeom prst="rect">
            <a:avLst/>
          </a:prstGeom>
        </p:spPr>
      </p:pic>
      <p:pic>
        <p:nvPicPr>
          <p:cNvPr id="11" name="Picture 10">
            <a:extLst>
              <a:ext uri="{FF2B5EF4-FFF2-40B4-BE49-F238E27FC236}">
                <a16:creationId xmlns:a16="http://schemas.microsoft.com/office/drawing/2014/main" xmlns="" id="{9C8B01EF-1C2F-4ED9-959F-784773980A9F}"/>
              </a:ext>
            </a:extLst>
          </p:cNvPr>
          <p:cNvPicPr>
            <a:picLocks noChangeAspect="1"/>
          </p:cNvPicPr>
          <p:nvPr/>
        </p:nvPicPr>
        <p:blipFill>
          <a:blip r:embed="rId8"/>
          <a:stretch>
            <a:fillRect/>
          </a:stretch>
        </p:blipFill>
        <p:spPr>
          <a:xfrm>
            <a:off x="2607326" y="1638280"/>
            <a:ext cx="7004685" cy="4876143"/>
          </a:xfrm>
          <a:prstGeom prst="rect">
            <a:avLst/>
          </a:prstGeom>
        </p:spPr>
      </p:pic>
      <p:pic>
        <p:nvPicPr>
          <p:cNvPr id="10" name="Picture 9">
            <a:extLst>
              <a:ext uri="{FF2B5EF4-FFF2-40B4-BE49-F238E27FC236}">
                <a16:creationId xmlns:a16="http://schemas.microsoft.com/office/drawing/2014/main" xmlns="" id="{80B573FB-0E31-474E-822A-C52FBC5AA4F7}"/>
              </a:ext>
            </a:extLst>
          </p:cNvPr>
          <p:cNvPicPr>
            <a:picLocks noChangeAspect="1"/>
          </p:cNvPicPr>
          <p:nvPr/>
        </p:nvPicPr>
        <p:blipFill>
          <a:blip r:embed="rId9"/>
          <a:stretch>
            <a:fillRect/>
          </a:stretch>
        </p:blipFill>
        <p:spPr>
          <a:xfrm>
            <a:off x="3424237" y="2633662"/>
            <a:ext cx="5343525" cy="1590675"/>
          </a:xfrm>
          <a:prstGeom prst="rect">
            <a:avLst/>
          </a:prstGeom>
        </p:spPr>
      </p:pic>
    </p:spTree>
    <p:extLst>
      <p:ext uri="{BB962C8B-B14F-4D97-AF65-F5344CB8AC3E}">
        <p14:creationId xmlns:p14="http://schemas.microsoft.com/office/powerpoint/2010/main" val="54583693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D5919D-12D0-4E13-96D9-C53588239E89}"/>
              </a:ext>
            </a:extLst>
          </p:cNvPr>
          <p:cNvSpPr>
            <a:spLocks noGrp="1"/>
          </p:cNvSpPr>
          <p:nvPr>
            <p:ph type="title"/>
          </p:nvPr>
        </p:nvSpPr>
        <p:spPr/>
        <p:txBody>
          <a:bodyPr/>
          <a:lstStyle/>
          <a:p>
            <a:r>
              <a:rPr lang="en-US" dirty="0"/>
              <a:t>Approval</a:t>
            </a:r>
          </a:p>
        </p:txBody>
      </p:sp>
      <p:sp>
        <p:nvSpPr>
          <p:cNvPr id="4" name="Content Placeholder 3">
            <a:extLst>
              <a:ext uri="{FF2B5EF4-FFF2-40B4-BE49-F238E27FC236}">
                <a16:creationId xmlns:a16="http://schemas.microsoft.com/office/drawing/2014/main" xmlns="" id="{A2CADAA9-D5E5-40FC-AF8C-36C77007AC2A}"/>
              </a:ext>
            </a:extLst>
          </p:cNvPr>
          <p:cNvSpPr>
            <a:spLocks noGrp="1"/>
          </p:cNvSpPr>
          <p:nvPr>
            <p:ph type="body" sz="quarter" idx="10"/>
          </p:nvPr>
        </p:nvSpPr>
        <p:spPr>
          <a:xfrm>
            <a:off x="685992" y="1851518"/>
            <a:ext cx="11655078" cy="673454"/>
          </a:xfrm>
        </p:spPr>
        <p:txBody>
          <a:bodyPr/>
          <a:lstStyle/>
          <a:p>
            <a:pPr marL="0" indent="0">
              <a:buNone/>
            </a:pPr>
            <a:r>
              <a:rPr lang="en-US" dirty="0"/>
              <a:t> </a:t>
            </a:r>
          </a:p>
        </p:txBody>
      </p:sp>
      <p:pic>
        <p:nvPicPr>
          <p:cNvPr id="5" name="Picture 4">
            <a:extLst>
              <a:ext uri="{FF2B5EF4-FFF2-40B4-BE49-F238E27FC236}">
                <a16:creationId xmlns:a16="http://schemas.microsoft.com/office/drawing/2014/main" xmlns="" id="{7741F529-9401-46A8-9BE2-BDF882651A7C}"/>
              </a:ext>
            </a:extLst>
          </p:cNvPr>
          <p:cNvPicPr>
            <a:picLocks noChangeAspect="1"/>
          </p:cNvPicPr>
          <p:nvPr/>
        </p:nvPicPr>
        <p:blipFill>
          <a:blip r:embed="rId2"/>
          <a:stretch>
            <a:fillRect/>
          </a:stretch>
        </p:blipFill>
        <p:spPr>
          <a:xfrm>
            <a:off x="2607326" y="1638280"/>
            <a:ext cx="6977348" cy="4857113"/>
          </a:xfrm>
          <a:prstGeom prst="rect">
            <a:avLst/>
          </a:prstGeom>
        </p:spPr>
      </p:pic>
      <p:pic>
        <p:nvPicPr>
          <p:cNvPr id="6" name="Picture 5">
            <a:extLst>
              <a:ext uri="{FF2B5EF4-FFF2-40B4-BE49-F238E27FC236}">
                <a16:creationId xmlns:a16="http://schemas.microsoft.com/office/drawing/2014/main" xmlns="" id="{BDD7E1BC-63FB-40C8-8145-84289E0F2630}"/>
              </a:ext>
            </a:extLst>
          </p:cNvPr>
          <p:cNvPicPr>
            <a:picLocks noChangeAspect="1"/>
          </p:cNvPicPr>
          <p:nvPr/>
        </p:nvPicPr>
        <p:blipFill>
          <a:blip r:embed="rId3"/>
          <a:stretch>
            <a:fillRect/>
          </a:stretch>
        </p:blipFill>
        <p:spPr>
          <a:xfrm>
            <a:off x="4295775" y="2614612"/>
            <a:ext cx="3600450" cy="1628775"/>
          </a:xfrm>
          <a:prstGeom prst="rect">
            <a:avLst/>
          </a:prstGeom>
        </p:spPr>
      </p:pic>
      <p:pic>
        <p:nvPicPr>
          <p:cNvPr id="7" name="Picture 6">
            <a:extLst>
              <a:ext uri="{FF2B5EF4-FFF2-40B4-BE49-F238E27FC236}">
                <a16:creationId xmlns:a16="http://schemas.microsoft.com/office/drawing/2014/main" xmlns="" id="{5B27A60C-9810-4639-A1A7-45CA094C6629}"/>
              </a:ext>
            </a:extLst>
          </p:cNvPr>
          <p:cNvPicPr>
            <a:picLocks noChangeAspect="1"/>
          </p:cNvPicPr>
          <p:nvPr/>
        </p:nvPicPr>
        <p:blipFill>
          <a:blip r:embed="rId4"/>
          <a:stretch>
            <a:fillRect/>
          </a:stretch>
        </p:blipFill>
        <p:spPr>
          <a:xfrm>
            <a:off x="2607326" y="1638280"/>
            <a:ext cx="6977348" cy="4857113"/>
          </a:xfrm>
          <a:prstGeom prst="rect">
            <a:avLst/>
          </a:prstGeom>
        </p:spPr>
      </p:pic>
      <p:pic>
        <p:nvPicPr>
          <p:cNvPr id="2" name="Picture 1">
            <a:extLst>
              <a:ext uri="{FF2B5EF4-FFF2-40B4-BE49-F238E27FC236}">
                <a16:creationId xmlns:a16="http://schemas.microsoft.com/office/drawing/2014/main" xmlns="" id="{1F4720B2-7072-4DEC-8466-D119DAA60ECC}"/>
              </a:ext>
            </a:extLst>
          </p:cNvPr>
          <p:cNvPicPr>
            <a:picLocks noChangeAspect="1"/>
          </p:cNvPicPr>
          <p:nvPr/>
        </p:nvPicPr>
        <p:blipFill>
          <a:blip r:embed="rId5"/>
          <a:stretch>
            <a:fillRect/>
          </a:stretch>
        </p:blipFill>
        <p:spPr>
          <a:xfrm>
            <a:off x="2607326" y="1638280"/>
            <a:ext cx="6977348" cy="4857113"/>
          </a:xfrm>
          <a:prstGeom prst="rect">
            <a:avLst/>
          </a:prstGeom>
        </p:spPr>
      </p:pic>
      <p:pic>
        <p:nvPicPr>
          <p:cNvPr id="8" name="Picture 7">
            <a:extLst>
              <a:ext uri="{FF2B5EF4-FFF2-40B4-BE49-F238E27FC236}">
                <a16:creationId xmlns:a16="http://schemas.microsoft.com/office/drawing/2014/main" xmlns="" id="{75BA05A2-EB19-4978-8631-6D5ACBFE860D}"/>
              </a:ext>
            </a:extLst>
          </p:cNvPr>
          <p:cNvPicPr>
            <a:picLocks noChangeAspect="1"/>
          </p:cNvPicPr>
          <p:nvPr/>
        </p:nvPicPr>
        <p:blipFill>
          <a:blip r:embed="rId6"/>
          <a:stretch>
            <a:fillRect/>
          </a:stretch>
        </p:blipFill>
        <p:spPr>
          <a:xfrm>
            <a:off x="2607326" y="1638280"/>
            <a:ext cx="6977348" cy="4857113"/>
          </a:xfrm>
          <a:prstGeom prst="rect">
            <a:avLst/>
          </a:prstGeom>
        </p:spPr>
      </p:pic>
      <p:pic>
        <p:nvPicPr>
          <p:cNvPr id="9" name="Picture 8">
            <a:extLst>
              <a:ext uri="{FF2B5EF4-FFF2-40B4-BE49-F238E27FC236}">
                <a16:creationId xmlns:a16="http://schemas.microsoft.com/office/drawing/2014/main" xmlns="" id="{CD6E2184-90C9-454C-AAA4-B436BDFD2EFE}"/>
              </a:ext>
            </a:extLst>
          </p:cNvPr>
          <p:cNvPicPr>
            <a:picLocks noChangeAspect="1"/>
          </p:cNvPicPr>
          <p:nvPr/>
        </p:nvPicPr>
        <p:blipFill>
          <a:blip r:embed="rId7"/>
          <a:stretch>
            <a:fillRect/>
          </a:stretch>
        </p:blipFill>
        <p:spPr>
          <a:xfrm>
            <a:off x="2607326" y="1638280"/>
            <a:ext cx="7004685" cy="4876143"/>
          </a:xfrm>
          <a:prstGeom prst="rect">
            <a:avLst/>
          </a:prstGeom>
        </p:spPr>
      </p:pic>
      <p:pic>
        <p:nvPicPr>
          <p:cNvPr id="11" name="Picture 10">
            <a:extLst>
              <a:ext uri="{FF2B5EF4-FFF2-40B4-BE49-F238E27FC236}">
                <a16:creationId xmlns:a16="http://schemas.microsoft.com/office/drawing/2014/main" xmlns="" id="{9C8B01EF-1C2F-4ED9-959F-784773980A9F}"/>
              </a:ext>
            </a:extLst>
          </p:cNvPr>
          <p:cNvPicPr>
            <a:picLocks noChangeAspect="1"/>
          </p:cNvPicPr>
          <p:nvPr/>
        </p:nvPicPr>
        <p:blipFill>
          <a:blip r:embed="rId8"/>
          <a:stretch>
            <a:fillRect/>
          </a:stretch>
        </p:blipFill>
        <p:spPr>
          <a:xfrm>
            <a:off x="2607326" y="1638280"/>
            <a:ext cx="7004685" cy="4876143"/>
          </a:xfrm>
          <a:prstGeom prst="rect">
            <a:avLst/>
          </a:prstGeom>
        </p:spPr>
      </p:pic>
      <p:pic>
        <p:nvPicPr>
          <p:cNvPr id="10" name="Picture 9">
            <a:extLst>
              <a:ext uri="{FF2B5EF4-FFF2-40B4-BE49-F238E27FC236}">
                <a16:creationId xmlns:a16="http://schemas.microsoft.com/office/drawing/2014/main" xmlns="" id="{80B573FB-0E31-474E-822A-C52FBC5AA4F7}"/>
              </a:ext>
            </a:extLst>
          </p:cNvPr>
          <p:cNvPicPr>
            <a:picLocks noChangeAspect="1"/>
          </p:cNvPicPr>
          <p:nvPr/>
        </p:nvPicPr>
        <p:blipFill>
          <a:blip r:embed="rId9"/>
          <a:stretch>
            <a:fillRect/>
          </a:stretch>
        </p:blipFill>
        <p:spPr>
          <a:xfrm>
            <a:off x="3424237" y="2633662"/>
            <a:ext cx="5343525" cy="1590675"/>
          </a:xfrm>
          <a:prstGeom prst="rect">
            <a:avLst/>
          </a:prstGeom>
        </p:spPr>
      </p:pic>
      <p:pic>
        <p:nvPicPr>
          <p:cNvPr id="12" name="Picture 11">
            <a:extLst>
              <a:ext uri="{FF2B5EF4-FFF2-40B4-BE49-F238E27FC236}">
                <a16:creationId xmlns:a16="http://schemas.microsoft.com/office/drawing/2014/main" xmlns="" id="{7E5293F0-3135-4F3D-A919-C0216610519C}"/>
              </a:ext>
            </a:extLst>
          </p:cNvPr>
          <p:cNvPicPr>
            <a:picLocks noChangeAspect="1"/>
          </p:cNvPicPr>
          <p:nvPr/>
        </p:nvPicPr>
        <p:blipFill>
          <a:blip r:embed="rId10"/>
          <a:stretch>
            <a:fillRect/>
          </a:stretch>
        </p:blipFill>
        <p:spPr>
          <a:xfrm>
            <a:off x="2579989" y="1638280"/>
            <a:ext cx="7004685" cy="4876143"/>
          </a:xfrm>
          <a:prstGeom prst="rect">
            <a:avLst/>
          </a:prstGeom>
        </p:spPr>
      </p:pic>
    </p:spTree>
    <p:extLst>
      <p:ext uri="{BB962C8B-B14F-4D97-AF65-F5344CB8AC3E}">
        <p14:creationId xmlns:p14="http://schemas.microsoft.com/office/powerpoint/2010/main" val="282659445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849DD-2B66-446B-918B-372F1656AD61}"/>
              </a:ext>
            </a:extLst>
          </p:cNvPr>
          <p:cNvSpPr>
            <a:spLocks noGrp="1"/>
          </p:cNvSpPr>
          <p:nvPr>
            <p:ph type="title"/>
          </p:nvPr>
        </p:nvSpPr>
        <p:spPr/>
        <p:txBody>
          <a:bodyPr/>
          <a:lstStyle/>
          <a:p>
            <a:r>
              <a:rPr lang="en-US" dirty="0"/>
              <a:t>Approval Maintenance</a:t>
            </a:r>
          </a:p>
        </p:txBody>
      </p:sp>
      <p:sp>
        <p:nvSpPr>
          <p:cNvPr id="3" name="Content Placeholder 2">
            <a:extLst>
              <a:ext uri="{FF2B5EF4-FFF2-40B4-BE49-F238E27FC236}">
                <a16:creationId xmlns:a16="http://schemas.microsoft.com/office/drawing/2014/main" xmlns="" id="{285ABE58-A132-4BDC-9B06-F75E72FE0A90}"/>
              </a:ext>
            </a:extLst>
          </p:cNvPr>
          <p:cNvSpPr>
            <a:spLocks noGrp="1"/>
          </p:cNvSpPr>
          <p:nvPr>
            <p:ph type="body" sz="quarter" idx="10"/>
          </p:nvPr>
        </p:nvSpPr>
        <p:spPr/>
        <p:txBody>
          <a:bodyPr/>
          <a:lstStyle/>
          <a:p>
            <a:r>
              <a:rPr lang="en-US" dirty="0"/>
              <a:t>1 or 2 levels of approval</a:t>
            </a:r>
          </a:p>
          <a:p>
            <a:r>
              <a:rPr lang="en-US" dirty="0"/>
              <a:t>User or Group</a:t>
            </a:r>
          </a:p>
          <a:p>
            <a:r>
              <a:rPr lang="en-US" dirty="0"/>
              <a:t>By Company or All company</a:t>
            </a:r>
          </a:p>
        </p:txBody>
      </p:sp>
      <p:pic>
        <p:nvPicPr>
          <p:cNvPr id="4" name="Picture 3">
            <a:extLst>
              <a:ext uri="{FF2B5EF4-FFF2-40B4-BE49-F238E27FC236}">
                <a16:creationId xmlns:a16="http://schemas.microsoft.com/office/drawing/2014/main" xmlns="" id="{0E99E92C-9899-4F61-A387-CA5237FA6319}"/>
              </a:ext>
            </a:extLst>
          </p:cNvPr>
          <p:cNvPicPr>
            <a:picLocks noChangeAspect="1"/>
          </p:cNvPicPr>
          <p:nvPr/>
        </p:nvPicPr>
        <p:blipFill>
          <a:blip r:embed="rId2"/>
          <a:stretch>
            <a:fillRect/>
          </a:stretch>
        </p:blipFill>
        <p:spPr>
          <a:xfrm>
            <a:off x="1517123" y="3428999"/>
            <a:ext cx="9157753" cy="2333297"/>
          </a:xfrm>
          <a:prstGeom prst="rect">
            <a:avLst/>
          </a:prstGeom>
        </p:spPr>
      </p:pic>
    </p:spTree>
    <p:extLst>
      <p:ext uri="{BB962C8B-B14F-4D97-AF65-F5344CB8AC3E}">
        <p14:creationId xmlns:p14="http://schemas.microsoft.com/office/powerpoint/2010/main" val="274271349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68C22-61A5-4C6E-A08D-2C8ECF21E553}"/>
              </a:ext>
            </a:extLst>
          </p:cNvPr>
          <p:cNvSpPr>
            <a:spLocks noGrp="1"/>
          </p:cNvSpPr>
          <p:nvPr>
            <p:ph type="title"/>
          </p:nvPr>
        </p:nvSpPr>
        <p:spPr/>
        <p:txBody>
          <a:bodyPr/>
          <a:lstStyle/>
          <a:p>
            <a:r>
              <a:rPr lang="en-US" dirty="0"/>
              <a:t>Approvals</a:t>
            </a:r>
          </a:p>
        </p:txBody>
      </p:sp>
      <p:sp>
        <p:nvSpPr>
          <p:cNvPr id="4" name="Content Placeholder 3">
            <a:extLst>
              <a:ext uri="{FF2B5EF4-FFF2-40B4-BE49-F238E27FC236}">
                <a16:creationId xmlns:a16="http://schemas.microsoft.com/office/drawing/2014/main" xmlns="" id="{F1705996-9847-488F-9056-FFB191F20FA0}"/>
              </a:ext>
            </a:extLst>
          </p:cNvPr>
          <p:cNvSpPr>
            <a:spLocks noGrp="1"/>
          </p:cNvSpPr>
          <p:nvPr>
            <p:ph type="body" sz="quarter" idx="10"/>
          </p:nvPr>
        </p:nvSpPr>
        <p:spPr/>
        <p:txBody>
          <a:bodyPr/>
          <a:lstStyle/>
          <a:p>
            <a:r>
              <a:rPr lang="en-US" dirty="0"/>
              <a:t>Flow notification</a:t>
            </a:r>
          </a:p>
          <a:p>
            <a:r>
              <a:rPr lang="en-US" dirty="0"/>
              <a:t>Power Apps Approval</a:t>
            </a:r>
          </a:p>
          <a:p>
            <a:r>
              <a:rPr lang="en-US" dirty="0"/>
              <a:t>Web Apps Approval</a:t>
            </a:r>
          </a:p>
          <a:p>
            <a:endParaRPr lang="en-US" dirty="0"/>
          </a:p>
        </p:txBody>
      </p:sp>
    </p:spTree>
    <p:extLst>
      <p:ext uri="{BB962C8B-B14F-4D97-AF65-F5344CB8AC3E}">
        <p14:creationId xmlns:p14="http://schemas.microsoft.com/office/powerpoint/2010/main" val="151505981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99071-71FB-4387-A2B1-D621FF8A1339}"/>
              </a:ext>
            </a:extLst>
          </p:cNvPr>
          <p:cNvSpPr>
            <a:spLocks noGrp="1"/>
          </p:cNvSpPr>
          <p:nvPr>
            <p:ph type="title"/>
          </p:nvPr>
        </p:nvSpPr>
        <p:spPr/>
        <p:txBody>
          <a:bodyPr/>
          <a:lstStyle/>
          <a:p>
            <a:r>
              <a:rPr lang="en-US" dirty="0"/>
              <a:t>Create Approval History</a:t>
            </a:r>
          </a:p>
        </p:txBody>
      </p:sp>
      <p:sp>
        <p:nvSpPr>
          <p:cNvPr id="4" name="Content Placeholder 3">
            <a:extLst>
              <a:ext uri="{FF2B5EF4-FFF2-40B4-BE49-F238E27FC236}">
                <a16:creationId xmlns:a16="http://schemas.microsoft.com/office/drawing/2014/main" xmlns="" id="{FE584F9A-FC42-40AE-810F-B95E90A1B7EA}"/>
              </a:ext>
            </a:extLst>
          </p:cNvPr>
          <p:cNvSpPr>
            <a:spLocks noGrp="1"/>
          </p:cNvSpPr>
          <p:nvPr>
            <p:ph type="body" sz="quarter" idx="10"/>
          </p:nvPr>
        </p:nvSpPr>
        <p:spPr/>
        <p:txBody>
          <a:bodyPr/>
          <a:lstStyle/>
          <a:p>
            <a:r>
              <a:rPr lang="en-US" dirty="0"/>
              <a:t>Latest </a:t>
            </a:r>
            <a:r>
              <a:rPr lang="en-US" dirty="0">
                <a:cs typeface="Segoe UI Light"/>
              </a:rPr>
              <a:t>history available on screen</a:t>
            </a:r>
          </a:p>
          <a:p>
            <a:r>
              <a:rPr lang="en-US" dirty="0">
                <a:cs typeface="Segoe UI Light"/>
              </a:rPr>
              <a:t>Approval records can be viewed in a </a:t>
            </a:r>
          </a:p>
          <a:p>
            <a:pPr lvl="1"/>
            <a:r>
              <a:rPr lang="en-US" dirty="0">
                <a:cs typeface="Segoe UI Light"/>
              </a:rPr>
              <a:t>Report</a:t>
            </a:r>
          </a:p>
          <a:p>
            <a:pPr lvl="1"/>
            <a:r>
              <a:rPr lang="en-US" dirty="0">
                <a:cs typeface="Segoe UI Light"/>
              </a:rPr>
              <a:t>Power App</a:t>
            </a:r>
          </a:p>
          <a:p>
            <a:pPr lvl="1"/>
            <a:r>
              <a:rPr lang="en-US" dirty="0">
                <a:cs typeface="Segoe UI Light"/>
              </a:rPr>
              <a:t>Web App</a:t>
            </a:r>
          </a:p>
          <a:p>
            <a:endParaRPr lang="en-US" dirty="0"/>
          </a:p>
        </p:txBody>
      </p:sp>
    </p:spTree>
    <p:extLst>
      <p:ext uri="{BB962C8B-B14F-4D97-AF65-F5344CB8AC3E}">
        <p14:creationId xmlns:p14="http://schemas.microsoft.com/office/powerpoint/2010/main" val="193622206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CC219-7785-44D7-BAE2-9B2FF75AD062}"/>
              </a:ext>
            </a:extLst>
          </p:cNvPr>
          <p:cNvSpPr>
            <a:spLocks noGrp="1"/>
          </p:cNvSpPr>
          <p:nvPr>
            <p:ph type="title"/>
          </p:nvPr>
        </p:nvSpPr>
        <p:spPr/>
        <p:txBody>
          <a:bodyPr/>
          <a:lstStyle/>
          <a:p>
            <a:r>
              <a:rPr lang="en-US"/>
              <a:t>Next Approval</a:t>
            </a:r>
          </a:p>
        </p:txBody>
      </p:sp>
      <p:sp>
        <p:nvSpPr>
          <p:cNvPr id="4" name="Content Placeholder 3">
            <a:extLst>
              <a:ext uri="{FF2B5EF4-FFF2-40B4-BE49-F238E27FC236}">
                <a16:creationId xmlns:a16="http://schemas.microsoft.com/office/drawing/2014/main" xmlns="" id="{B55C85F9-CF37-45FB-B396-294F61A565E4}"/>
              </a:ext>
            </a:extLst>
          </p:cNvPr>
          <p:cNvSpPr>
            <a:spLocks noGrp="1"/>
          </p:cNvSpPr>
          <p:nvPr>
            <p:ph type="body" sz="quarter" idx="10"/>
          </p:nvPr>
        </p:nvSpPr>
        <p:spPr>
          <a:xfrm>
            <a:off x="269303" y="1187644"/>
            <a:ext cx="11655078" cy="1868268"/>
          </a:xfrm>
        </p:spPr>
        <p:txBody>
          <a:bodyPr/>
          <a:lstStyle/>
          <a:p>
            <a:r>
              <a:rPr lang="en-US" dirty="0">
                <a:cs typeface="Segoe UI Light"/>
              </a:rPr>
              <a:t>GL – Journal Transactions</a:t>
            </a:r>
            <a:endParaRPr lang="en-US" dirty="0"/>
          </a:p>
          <a:p>
            <a:r>
              <a:rPr lang="en-US" dirty="0"/>
              <a:t>PO – Purchase</a:t>
            </a:r>
            <a:r>
              <a:rPr lang="en-US" dirty="0">
                <a:cs typeface="Segoe UI Light"/>
              </a:rPr>
              <a:t> Orders</a:t>
            </a:r>
          </a:p>
          <a:p>
            <a:r>
              <a:rPr lang="en-US" dirty="0">
                <a:cs typeface="Segoe UI Light"/>
              </a:rPr>
              <a:t>Anywhere a batch can be released</a:t>
            </a:r>
          </a:p>
        </p:txBody>
      </p:sp>
    </p:spTree>
    <p:extLst>
      <p:ext uri="{BB962C8B-B14F-4D97-AF65-F5344CB8AC3E}">
        <p14:creationId xmlns:p14="http://schemas.microsoft.com/office/powerpoint/2010/main" val="272608473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F7464-D312-40B7-B019-B78F1C049D49}"/>
              </a:ext>
            </a:extLst>
          </p:cNvPr>
          <p:cNvSpPr>
            <a:spLocks noGrp="1"/>
          </p:cNvSpPr>
          <p:nvPr>
            <p:ph type="title"/>
          </p:nvPr>
        </p:nvSpPr>
        <p:spPr/>
        <p:txBody>
          <a:bodyPr/>
          <a:lstStyle/>
          <a:p>
            <a:r>
              <a:rPr lang="en-US" dirty="0"/>
              <a:t>Vendor Inactive</a:t>
            </a:r>
          </a:p>
        </p:txBody>
      </p:sp>
      <p:sp>
        <p:nvSpPr>
          <p:cNvPr id="4" name="Text Placeholder 3">
            <a:extLst>
              <a:ext uri="{FF2B5EF4-FFF2-40B4-BE49-F238E27FC236}">
                <a16:creationId xmlns:a16="http://schemas.microsoft.com/office/drawing/2014/main" xmlns="" id="{6FE9CCED-6CBB-4AC2-96E1-ED116EAA51BA}"/>
              </a:ext>
            </a:extLst>
          </p:cNvPr>
          <p:cNvSpPr>
            <a:spLocks noGrp="1"/>
          </p:cNvSpPr>
          <p:nvPr>
            <p:ph type="body" sz="quarter" idx="10"/>
          </p:nvPr>
        </p:nvSpPr>
        <p:spPr/>
        <p:txBody>
          <a:bodyPr/>
          <a:lstStyle/>
          <a:p>
            <a:endParaRPr lang="en-US"/>
          </a:p>
        </p:txBody>
      </p:sp>
      <p:pic>
        <p:nvPicPr>
          <p:cNvPr id="3" name="Picture 2">
            <a:extLst>
              <a:ext uri="{FF2B5EF4-FFF2-40B4-BE49-F238E27FC236}">
                <a16:creationId xmlns:a16="http://schemas.microsoft.com/office/drawing/2014/main" xmlns="" id="{D7F40789-02BC-4C63-B7E8-338418DD8F56}"/>
              </a:ext>
            </a:extLst>
          </p:cNvPr>
          <p:cNvPicPr>
            <a:picLocks noChangeAspect="1"/>
          </p:cNvPicPr>
          <p:nvPr/>
        </p:nvPicPr>
        <p:blipFill>
          <a:blip r:embed="rId3"/>
          <a:stretch>
            <a:fillRect/>
          </a:stretch>
        </p:blipFill>
        <p:spPr>
          <a:xfrm>
            <a:off x="2753522" y="2093296"/>
            <a:ext cx="6684956" cy="3900815"/>
          </a:xfrm>
          <a:prstGeom prst="rect">
            <a:avLst/>
          </a:prstGeom>
        </p:spPr>
      </p:pic>
    </p:spTree>
    <p:extLst>
      <p:ext uri="{BB962C8B-B14F-4D97-AF65-F5344CB8AC3E}">
        <p14:creationId xmlns:p14="http://schemas.microsoft.com/office/powerpoint/2010/main" val="122084532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F7464-D312-40B7-B019-B78F1C049D49}"/>
              </a:ext>
            </a:extLst>
          </p:cNvPr>
          <p:cNvSpPr>
            <a:spLocks noGrp="1"/>
          </p:cNvSpPr>
          <p:nvPr>
            <p:ph type="title"/>
          </p:nvPr>
        </p:nvSpPr>
        <p:spPr/>
        <p:txBody>
          <a:bodyPr/>
          <a:lstStyle/>
          <a:p>
            <a:r>
              <a:rPr lang="en-US" dirty="0"/>
              <a:t>Vendor Inactive</a:t>
            </a:r>
          </a:p>
        </p:txBody>
      </p:sp>
      <p:sp>
        <p:nvSpPr>
          <p:cNvPr id="5" name="Content Placeholder 4">
            <a:extLst>
              <a:ext uri="{FF2B5EF4-FFF2-40B4-BE49-F238E27FC236}">
                <a16:creationId xmlns:a16="http://schemas.microsoft.com/office/drawing/2014/main" xmlns="" id="{C5A0985B-BB39-41BA-BF6E-C6373632C4FC}"/>
              </a:ext>
            </a:extLst>
          </p:cNvPr>
          <p:cNvSpPr>
            <a:spLocks noGrp="1"/>
          </p:cNvSpPr>
          <p:nvPr>
            <p:ph type="body" sz="quarter" idx="10"/>
          </p:nvPr>
        </p:nvSpPr>
        <p:spPr/>
        <p:txBody>
          <a:bodyPr/>
          <a:lstStyle/>
          <a:p>
            <a:r>
              <a:rPr lang="en-US" dirty="0"/>
              <a:t>Purchase Order Screen</a:t>
            </a:r>
          </a:p>
          <a:p>
            <a:pPr lvl="1"/>
            <a:r>
              <a:rPr lang="en-US" dirty="0"/>
              <a:t>No new Purchase Orders</a:t>
            </a:r>
          </a:p>
          <a:p>
            <a:r>
              <a:rPr lang="en-US" dirty="0"/>
              <a:t>Accounts Payable</a:t>
            </a:r>
          </a:p>
          <a:p>
            <a:pPr lvl="1"/>
            <a:r>
              <a:rPr lang="en-US" dirty="0"/>
              <a:t>No new Voucher and Adjustments entries</a:t>
            </a:r>
          </a:p>
          <a:p>
            <a:pPr lvl="1"/>
            <a:r>
              <a:rPr lang="en-US" dirty="0"/>
              <a:t>No checks if inactive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286992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BE75C-B2D5-4E4F-9216-FDAC2B0AA4E1}"/>
              </a:ext>
            </a:extLst>
          </p:cNvPr>
          <p:cNvSpPr>
            <a:spLocks noGrp="1"/>
          </p:cNvSpPr>
          <p:nvPr>
            <p:ph type="title"/>
          </p:nvPr>
        </p:nvSpPr>
        <p:spPr/>
        <p:txBody>
          <a:bodyPr/>
          <a:lstStyle/>
          <a:p>
            <a:r>
              <a:rPr lang="en-US" dirty="0"/>
              <a:t>GL - Release GL Batches screen</a:t>
            </a:r>
          </a:p>
        </p:txBody>
      </p:sp>
      <p:sp>
        <p:nvSpPr>
          <p:cNvPr id="5" name="Content Placeholder 4">
            <a:extLst>
              <a:ext uri="{FF2B5EF4-FFF2-40B4-BE49-F238E27FC236}">
                <a16:creationId xmlns:a16="http://schemas.microsoft.com/office/drawing/2014/main" xmlns="" id="{695F8726-B649-44F2-9574-5AA851C2543E}"/>
              </a:ext>
            </a:extLst>
          </p:cNvPr>
          <p:cNvSpPr>
            <a:spLocks noGrp="1"/>
          </p:cNvSpPr>
          <p:nvPr>
            <p:ph type="body" sz="quarter" idx="10"/>
          </p:nvPr>
        </p:nvSpPr>
        <p:spPr/>
        <p:txBody>
          <a:bodyPr/>
          <a:lstStyle/>
          <a:p>
            <a:r>
              <a:rPr lang="en-US" dirty="0"/>
              <a:t>Add the Period to Post field to the grid</a:t>
            </a:r>
          </a:p>
          <a:p>
            <a:r>
              <a:rPr lang="en-US" dirty="0"/>
              <a:t>Make the Period to Post field enabled if the screen is in initialize mode</a:t>
            </a:r>
          </a:p>
          <a:p>
            <a:endParaRPr lang="en-US" dirty="0"/>
          </a:p>
        </p:txBody>
      </p:sp>
      <p:grpSp>
        <p:nvGrpSpPr>
          <p:cNvPr id="7" name="Group 6">
            <a:extLst>
              <a:ext uri="{FF2B5EF4-FFF2-40B4-BE49-F238E27FC236}">
                <a16:creationId xmlns:a16="http://schemas.microsoft.com/office/drawing/2014/main" xmlns="" id="{C7651CCF-67F7-4DE4-BB9E-371C1CA37F66}"/>
              </a:ext>
            </a:extLst>
          </p:cNvPr>
          <p:cNvGrpSpPr/>
          <p:nvPr/>
        </p:nvGrpSpPr>
        <p:grpSpPr>
          <a:xfrm>
            <a:off x="3553198" y="3339578"/>
            <a:ext cx="5085604" cy="3518421"/>
            <a:chOff x="3414712" y="1662112"/>
            <a:chExt cx="6797236" cy="4479173"/>
          </a:xfrm>
        </p:grpSpPr>
        <p:pic>
          <p:nvPicPr>
            <p:cNvPr id="8" name="Picture 7">
              <a:extLst>
                <a:ext uri="{FF2B5EF4-FFF2-40B4-BE49-F238E27FC236}">
                  <a16:creationId xmlns:a16="http://schemas.microsoft.com/office/drawing/2014/main" xmlns="" id="{1FB59BDB-F617-4C6F-8226-9DC52CC58AEF}"/>
                </a:ext>
              </a:extLst>
            </p:cNvPr>
            <p:cNvPicPr>
              <a:picLocks noChangeAspect="1"/>
            </p:cNvPicPr>
            <p:nvPr/>
          </p:nvPicPr>
          <p:blipFill>
            <a:blip r:embed="rId3"/>
            <a:stretch>
              <a:fillRect/>
            </a:stretch>
          </p:blipFill>
          <p:spPr>
            <a:xfrm>
              <a:off x="3414712" y="1662112"/>
              <a:ext cx="6797236" cy="4479173"/>
            </a:xfrm>
            <a:prstGeom prst="rect">
              <a:avLst/>
            </a:prstGeom>
          </p:spPr>
        </p:pic>
        <p:pic>
          <p:nvPicPr>
            <p:cNvPr id="9" name="Picture 8">
              <a:extLst>
                <a:ext uri="{FF2B5EF4-FFF2-40B4-BE49-F238E27FC236}">
                  <a16:creationId xmlns:a16="http://schemas.microsoft.com/office/drawing/2014/main" xmlns="" id="{0D8F8F26-B522-442E-AB37-A3C231FB31F2}"/>
                </a:ext>
              </a:extLst>
            </p:cNvPr>
            <p:cNvPicPr>
              <a:picLocks noChangeAspect="1"/>
            </p:cNvPicPr>
            <p:nvPr/>
          </p:nvPicPr>
          <p:blipFill>
            <a:blip r:embed="rId4"/>
            <a:stretch>
              <a:fillRect/>
            </a:stretch>
          </p:blipFill>
          <p:spPr>
            <a:xfrm>
              <a:off x="3507672" y="2367069"/>
              <a:ext cx="6590919" cy="3402513"/>
            </a:xfrm>
            <a:prstGeom prst="rect">
              <a:avLst/>
            </a:prstGeom>
          </p:spPr>
        </p:pic>
      </p:grpSp>
      <p:sp>
        <p:nvSpPr>
          <p:cNvPr id="3" name="Rectangle 2">
            <a:extLst>
              <a:ext uri="{FF2B5EF4-FFF2-40B4-BE49-F238E27FC236}">
                <a16:creationId xmlns:a16="http://schemas.microsoft.com/office/drawing/2014/main" xmlns="" id="{5D36657A-5C78-4B44-B151-B35C80E2AEA4}"/>
              </a:ext>
            </a:extLst>
          </p:cNvPr>
          <p:cNvSpPr/>
          <p:nvPr/>
        </p:nvSpPr>
        <p:spPr>
          <a:xfrm>
            <a:off x="5273566" y="4721774"/>
            <a:ext cx="822434" cy="5721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538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8" y="2373116"/>
            <a:ext cx="2470456" cy="4047418"/>
          </a:xfrm>
          <a:prstGeom prst="rect">
            <a:avLst/>
          </a:prstGeom>
          <a:noFill/>
        </p:spPr>
        <p:txBody>
          <a:bodyPr wrap="square" lIns="430162" tIns="268851" rIns="430162" bIns="268851">
            <a:noAutofit/>
          </a:bodyPr>
          <a:lstStyle/>
          <a:p>
            <a:pPr marL="0" marR="0" lvl="0" indent="0" algn="l" defTabSz="895870" rtl="0" eaLnBrk="1" fontAlgn="auto" latinLnBrk="0" hangingPunct="1">
              <a:lnSpc>
                <a:spcPct val="90000"/>
              </a:lnSpc>
              <a:spcBef>
                <a:spcPts val="784"/>
              </a:spcBef>
              <a:spcAft>
                <a:spcPts val="0"/>
              </a:spcAft>
              <a:buClrTx/>
              <a:buSzTx/>
              <a:buFontTx/>
              <a:buNone/>
              <a:tabLst/>
              <a:defRPr/>
            </a:pPr>
            <a:r>
              <a:rPr kumimoji="0" lang="en-US" sz="2353" b="1" i="0" u="none" strike="noStrike" kern="0" cap="none" spc="0" normalizeH="0" baseline="0" noProof="0" dirty="0">
                <a:ln>
                  <a:noFill/>
                </a:ln>
                <a:gradFill>
                  <a:gsLst>
                    <a:gs pos="24390">
                      <a:srgbClr val="353535"/>
                    </a:gs>
                    <a:gs pos="62000">
                      <a:srgbClr val="353535"/>
                    </a:gs>
                  </a:gsLst>
                  <a:lin ang="5400000" scaled="0"/>
                </a:gradFill>
                <a:effectLst/>
                <a:uLnTx/>
                <a:uFillTx/>
                <a:latin typeface="Segoe UI"/>
                <a:ea typeface="+mn-ea"/>
                <a:cs typeface="Segoe UI Semilight" panose="020B0402040204020203" pitchFamily="34" charset="0"/>
              </a:rPr>
              <a:t>Enhanced Query &amp; Preview </a:t>
            </a:r>
          </a:p>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353535"/>
              </a:soli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endParaRPr kumimoji="0" lang="en-US" sz="1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Query &amp; Preview interface added across multiple modules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New views and drill back capabilities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 more</a:t>
            </a:r>
          </a:p>
        </p:txBody>
      </p:sp>
      <p:sp>
        <p:nvSpPr>
          <p:cNvPr id="20" name="Rectangle 19"/>
          <p:cNvSpPr/>
          <p:nvPr/>
        </p:nvSpPr>
        <p:spPr>
          <a:xfrm>
            <a:off x="5584933" y="2381672"/>
            <a:ext cx="2276189" cy="4047389"/>
          </a:xfrm>
          <a:prstGeom prst="rect">
            <a:avLst/>
          </a:prstGeom>
          <a:noFill/>
        </p:spPr>
        <p:txBody>
          <a:bodyPr wrap="square" lIns="430162" tIns="268851" rIns="430162" bIns="268851">
            <a:noAutofit/>
          </a:bodyPr>
          <a:lstStyle/>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2353" b="1"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Optimize Financials</a:t>
            </a:r>
          </a:p>
          <a:p>
            <a:pPr marL="0" marR="0" lvl="0" indent="0" algn="l" defTabSz="914016" rtl="0" eaLnBrk="1" fontAlgn="auto" latinLnBrk="0" hangingPunct="1">
              <a:lnSpc>
                <a:spcPct val="90000"/>
              </a:lnSpc>
              <a:spcBef>
                <a:spcPts val="0"/>
              </a:spcBef>
              <a:spcAft>
                <a:spcPts val="588"/>
              </a:spcAft>
              <a:buClrTx/>
              <a:buSzTx/>
              <a:buFontTx/>
              <a:buNone/>
              <a:tabLst/>
              <a:defRPr/>
            </a:pPr>
            <a:endPar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General Ledger enhancements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Payables enhancements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Receivables enhancements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 more</a:t>
            </a:r>
          </a:p>
        </p:txBody>
      </p:sp>
      <p:sp>
        <p:nvSpPr>
          <p:cNvPr id="21" name="Rectangle 20"/>
          <p:cNvSpPr/>
          <p:nvPr/>
        </p:nvSpPr>
        <p:spPr>
          <a:xfrm>
            <a:off x="9837866" y="2389174"/>
            <a:ext cx="2668459" cy="4031339"/>
          </a:xfrm>
          <a:prstGeom prst="rect">
            <a:avLst/>
          </a:prstGeom>
          <a:noFill/>
        </p:spPr>
        <p:txBody>
          <a:bodyPr wrap="square" lIns="430162" tIns="268851" rIns="430162" bIns="268851">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dirty="0">
                <a:ln>
                  <a:noFill/>
                </a:ln>
                <a:solidFill>
                  <a:srgbClr val="353535"/>
                </a:solidFill>
                <a:effectLst/>
                <a:uLnTx/>
                <a:uFillTx/>
                <a:latin typeface="Segoe UI"/>
                <a:ea typeface="+mn-ea"/>
                <a:cs typeface="+mn-cs"/>
              </a:rPr>
              <a:t>Power Suite Evolution</a:t>
            </a:r>
          </a:p>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567" b="0" i="0" u="none" strike="noStrike" kern="1200" cap="none" spc="0" normalizeH="0" baseline="0" noProof="0" dirty="0">
              <a:ln>
                <a:noFill/>
              </a:ln>
              <a:solidFill>
                <a:srgbClr val="353535"/>
              </a:soli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err="1">
                <a:ln>
                  <a:noFill/>
                </a:ln>
                <a:gradFill>
                  <a:gsLst>
                    <a:gs pos="2917">
                      <a:srgbClr val="353535"/>
                    </a:gs>
                    <a:gs pos="30000">
                      <a:srgbClr val="353535"/>
                    </a:gs>
                  </a:gsLst>
                  <a:lin ang="5400000" scaled="0"/>
                </a:gradFill>
                <a:effectLst/>
                <a:uLnTx/>
                <a:uFillTx/>
                <a:latin typeface="Segoe UI"/>
                <a:ea typeface="+mn-ea"/>
                <a:cs typeface="+mn-cs"/>
              </a:rPr>
              <a:t>Odata</a:t>
            </a: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 Service</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SL Power BI Content Pack</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Power Apps for SL</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Flow for SL</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 more</a:t>
            </a:r>
          </a:p>
        </p:txBody>
      </p:sp>
      <p:sp useBgFill="1">
        <p:nvSpPr>
          <p:cNvPr id="10" name="Rectangle 9"/>
          <p:cNvSpPr/>
          <p:nvPr/>
        </p:nvSpPr>
        <p:spPr bwMode="auto">
          <a:xfrm>
            <a:off x="1731" y="1462"/>
            <a:ext cx="12188542" cy="130206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 name="Group 7"/>
          <p:cNvGrpSpPr/>
          <p:nvPr/>
        </p:nvGrpSpPr>
        <p:grpSpPr>
          <a:xfrm>
            <a:off x="5711904" y="1319221"/>
            <a:ext cx="4147975" cy="1209830"/>
            <a:chOff x="6017974" y="1485603"/>
            <a:chExt cx="2335355" cy="1234441"/>
          </a:xfrm>
        </p:grpSpPr>
        <p:pic>
          <p:nvPicPr>
            <p:cNvPr id="7" name="Picture 6" descr="A picture containing: person, table, standing, indoor&#10;&#10;Description generated with very high confidence"/>
            <p:cNvPicPr>
              <a:picLocks noChangeAspect="1"/>
            </p:cNvPicPr>
            <p:nvPr/>
          </p:nvPicPr>
          <p:blipFill rotWithShape="1">
            <a:blip r:embed="rId3"/>
            <a:srcRect t="23400" b="31624"/>
            <a:stretch/>
          </p:blipFill>
          <p:spPr>
            <a:xfrm>
              <a:off x="6020717" y="1485604"/>
              <a:ext cx="2332612" cy="1234440"/>
            </a:xfrm>
            <a:prstGeom prst="rect">
              <a:avLst/>
            </a:prstGeom>
          </p:spPr>
        </p:pic>
        <p:sp>
          <p:nvSpPr>
            <p:cNvPr id="51" name="Rectangle 50"/>
            <p:cNvSpPr/>
            <p:nvPr/>
          </p:nvSpPr>
          <p:spPr>
            <a:xfrm>
              <a:off x="6017974" y="1485603"/>
              <a:ext cx="2335355" cy="1234440"/>
            </a:xfrm>
            <a:prstGeom prst="rect">
              <a:avLst/>
            </a:prstGeom>
            <a:solidFill>
              <a:schemeClr val="tx2">
                <a:alpha val="77000"/>
              </a:schemeClr>
            </a:solidFill>
          </p:spPr>
          <p:txBody>
            <a:bodyPr wrap="square" lIns="430162" tIns="268851" rIns="430162" bIns="268851" anchor="ctr">
              <a:noAutofit/>
            </a:bodyPr>
            <a:lstStyle/>
            <a:p>
              <a:pPr marL="0" marR="0" lvl="0" indent="0" algn="ctr" defTabSz="895870" rtl="0"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Enhancing the core application and platform</a:t>
              </a:r>
            </a:p>
          </p:txBody>
        </p:sp>
      </p:grpSp>
      <p:grpSp>
        <p:nvGrpSpPr>
          <p:cNvPr id="4" name="Group 3"/>
          <p:cNvGrpSpPr/>
          <p:nvPr/>
        </p:nvGrpSpPr>
        <p:grpSpPr>
          <a:xfrm>
            <a:off x="1731" y="1319220"/>
            <a:ext cx="5646460" cy="1209850"/>
            <a:chOff x="274639" y="1485604"/>
            <a:chExt cx="4114800" cy="1234460"/>
          </a:xfrm>
        </p:grpSpPr>
        <p:pic>
          <p:nvPicPr>
            <p:cNvPr id="3" name="Picture 2" descr="A picture containing: person, indoor, man, table&#10;&#10;Description generated with very high confidence"/>
            <p:cNvPicPr>
              <a:picLocks noChangeAspect="1"/>
            </p:cNvPicPr>
            <p:nvPr/>
          </p:nvPicPr>
          <p:blipFill rotWithShape="1">
            <a:blip r:embed="rId4"/>
            <a:srcRect t="23865" b="31158"/>
            <a:stretch/>
          </p:blipFill>
          <p:spPr>
            <a:xfrm>
              <a:off x="274639" y="1485604"/>
              <a:ext cx="4114800" cy="1234440"/>
            </a:xfrm>
            <a:prstGeom prst="rect">
              <a:avLst/>
            </a:prstGeom>
          </p:spPr>
        </p:pic>
        <p:sp>
          <p:nvSpPr>
            <p:cNvPr id="49" name="Rectangle 48"/>
            <p:cNvSpPr/>
            <p:nvPr/>
          </p:nvSpPr>
          <p:spPr>
            <a:xfrm>
              <a:off x="274639" y="1485624"/>
              <a:ext cx="4114800" cy="1234440"/>
            </a:xfrm>
            <a:prstGeom prst="rect">
              <a:avLst/>
            </a:prstGeom>
            <a:solidFill>
              <a:schemeClr val="accent1">
                <a:alpha val="77000"/>
              </a:schemeClr>
            </a:solidFill>
          </p:spPr>
          <p:txBody>
            <a:bodyPr wrap="square" lIns="430162" tIns="268851" rIns="430162" bIns="268851" anchor="ctr">
              <a:noAutofit/>
            </a:bodyPr>
            <a:lstStyle/>
            <a:p>
              <a:pPr marL="0" marR="0" lvl="0" indent="0" algn="ctr" defTabSz="895870" rtl="0" eaLnBrk="1" fontAlgn="auto" latinLnBrk="0" hangingPunct="1">
                <a:lnSpc>
                  <a:spcPct val="90000"/>
                </a:lnSpc>
                <a:spcBef>
                  <a:spcPts val="0"/>
                </a:spcBef>
                <a:spcAft>
                  <a:spcPts val="0"/>
                </a:spcAft>
                <a:buClrTx/>
                <a:buSzTx/>
                <a:buFontTx/>
                <a:buNone/>
                <a:tabLst/>
                <a:defRPr/>
              </a:pPr>
              <a:r>
                <a:rPr kumimoji="0" lang="en-US" sz="2255"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Bringing two </a:t>
              </a:r>
              <a:br>
                <a:rPr kumimoji="0" lang="en-US" sz="2255"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br>
              <a:r>
                <a:rPr kumimoji="0" lang="en-US" sz="2255"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worlds together </a:t>
              </a:r>
            </a:p>
          </p:txBody>
        </p:sp>
      </p:grpSp>
      <p:grpSp>
        <p:nvGrpSpPr>
          <p:cNvPr id="9" name="Group 8"/>
          <p:cNvGrpSpPr/>
          <p:nvPr/>
        </p:nvGrpSpPr>
        <p:grpSpPr>
          <a:xfrm>
            <a:off x="9923590" y="1319221"/>
            <a:ext cx="2266305" cy="1209830"/>
            <a:chOff x="8202420" y="1485603"/>
            <a:chExt cx="4114800" cy="1234441"/>
          </a:xfrm>
        </p:grpSpPr>
        <p:pic>
          <p:nvPicPr>
            <p:cNvPr id="5" name="Picture 4" descr="A picture containing: person, laptop, man, indoor&#10;&#10;Description generated with very high confidence"/>
            <p:cNvPicPr>
              <a:picLocks noChangeAspect="1"/>
            </p:cNvPicPr>
            <p:nvPr/>
          </p:nvPicPr>
          <p:blipFill rotWithShape="1">
            <a:blip r:embed="rId5"/>
            <a:srcRect l="-1" t="14184" r="397" b="41017"/>
            <a:stretch/>
          </p:blipFill>
          <p:spPr>
            <a:xfrm>
              <a:off x="8202420" y="1485604"/>
              <a:ext cx="4114800" cy="1234440"/>
            </a:xfrm>
            <a:prstGeom prst="rect">
              <a:avLst/>
            </a:prstGeom>
          </p:spPr>
        </p:pic>
        <p:sp>
          <p:nvSpPr>
            <p:cNvPr id="52" name="Rectangle 51"/>
            <p:cNvSpPr/>
            <p:nvPr/>
          </p:nvSpPr>
          <p:spPr>
            <a:xfrm>
              <a:off x="8202420" y="1485603"/>
              <a:ext cx="4114800" cy="1234440"/>
            </a:xfrm>
            <a:prstGeom prst="rect">
              <a:avLst/>
            </a:prstGeom>
            <a:solidFill>
              <a:schemeClr val="accent6">
                <a:alpha val="77000"/>
              </a:schemeClr>
            </a:solidFill>
          </p:spPr>
          <p:txBody>
            <a:bodyPr wrap="square" lIns="430162" tIns="268851" rIns="430162" bIns="268851" anchor="ctr">
              <a:noAutofit/>
            </a:bodyPr>
            <a:lstStyle/>
            <a:p>
              <a:pPr marL="0" marR="0" lvl="0" indent="0" algn="ctr" defTabSz="895870" rtl="0"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One Microsoft</a:t>
              </a:r>
            </a:p>
          </p:txBody>
        </p:sp>
      </p:grpSp>
      <p:sp>
        <p:nvSpPr>
          <p:cNvPr id="2" name="Title 1"/>
          <p:cNvSpPr>
            <a:spLocks noGrp="1"/>
          </p:cNvSpPr>
          <p:nvPr>
            <p:ph type="title"/>
          </p:nvPr>
        </p:nvSpPr>
        <p:spPr/>
        <p:txBody>
          <a:bodyPr/>
          <a:lstStyle/>
          <a:p>
            <a:r>
              <a:rPr lang="en-US" sz="4000" dirty="0"/>
              <a:t>Microsoft Dynamics SL 2018 Release Themes</a:t>
            </a:r>
          </a:p>
        </p:txBody>
      </p:sp>
      <p:sp>
        <p:nvSpPr>
          <p:cNvPr id="50" name="Rectangle 49" hidden="1"/>
          <p:cNvSpPr/>
          <p:nvPr/>
        </p:nvSpPr>
        <p:spPr bwMode="auto">
          <a:xfrm>
            <a:off x="4240153" y="2328606"/>
            <a:ext cx="3679549" cy="2883750"/>
          </a:xfrm>
          <a:prstGeom prst="rect">
            <a:avLst/>
          </a:prstGeom>
          <a:solidFill>
            <a:schemeClr val="bg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marL="0" marR="0" lvl="0" indent="0" algn="ctr" defTabSz="913576"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Rectangle 58" hidden="1"/>
          <p:cNvSpPr/>
          <p:nvPr/>
        </p:nvSpPr>
        <p:spPr bwMode="auto">
          <a:xfrm>
            <a:off x="8336111" y="2322116"/>
            <a:ext cx="3488034" cy="2883750"/>
          </a:xfrm>
          <a:prstGeom prst="rect">
            <a:avLst/>
          </a:prstGeom>
          <a:solidFill>
            <a:schemeClr val="bg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marL="0" marR="0" lvl="0" indent="0" algn="ctr" defTabSz="913576"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p:cNvSpPr/>
          <p:nvPr/>
        </p:nvSpPr>
        <p:spPr>
          <a:xfrm>
            <a:off x="7583687" y="2381665"/>
            <a:ext cx="2276189" cy="4038848"/>
          </a:xfrm>
          <a:prstGeom prst="rect">
            <a:avLst/>
          </a:prstGeom>
          <a:noFill/>
        </p:spPr>
        <p:txBody>
          <a:bodyPr wrap="square" lIns="430162" tIns="268851" rIns="430162" bIns="268851">
            <a:noAutofit/>
          </a:bodyPr>
          <a:lstStyle/>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2353" b="1"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Project</a:t>
            </a:r>
            <a:endParaRPr kumimoji="0" lang="en-US" sz="1765" b="1"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endParaRPr kumimoji="0" lang="en-US" sz="1568"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endPar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Project feature enhancements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Invoice preliminary &amp; print enhancements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Time related enhancements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 more</a:t>
            </a:r>
          </a:p>
        </p:txBody>
      </p:sp>
      <p:sp>
        <p:nvSpPr>
          <p:cNvPr id="36" name="Rectangle 35"/>
          <p:cNvSpPr/>
          <p:nvPr/>
        </p:nvSpPr>
        <p:spPr>
          <a:xfrm>
            <a:off x="3659698" y="2382687"/>
            <a:ext cx="2281479" cy="4029288"/>
          </a:xfrm>
          <a:prstGeom prst="rect">
            <a:avLst/>
          </a:prstGeom>
          <a:noFill/>
        </p:spPr>
        <p:txBody>
          <a:bodyPr wrap="square" lIns="430162" tIns="268851" rIns="430162" bIns="268851">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dirty="0">
                <a:ln>
                  <a:noFill/>
                </a:ln>
                <a:solidFill>
                  <a:srgbClr val="353535"/>
                </a:solidFill>
                <a:effectLst/>
                <a:uLnTx/>
                <a:uFillTx/>
                <a:latin typeface="Segoe UI"/>
                <a:ea typeface="+mn-ea"/>
                <a:cs typeface="+mn-cs"/>
              </a:rPr>
              <a:t>Web Apps</a:t>
            </a:r>
          </a:p>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567" b="0" i="0" u="none" strike="noStrike" kern="1200" cap="none" spc="0" normalizeH="0" baseline="0" noProof="0" dirty="0">
              <a:ln>
                <a:noFill/>
              </a:ln>
              <a:solidFill>
                <a:srgbClr val="353535"/>
              </a:soli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endParaRPr kumimoji="0" lang="en-US" sz="1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Monthly release cycle</a:t>
            </a:r>
          </a:p>
          <a:p>
            <a:pPr marL="0" marR="0" lvl="0" indent="0" algn="l" defTabSz="914016" rtl="0" eaLnBrk="1" fontAlgn="auto" latinLnBrk="0" hangingPunct="1">
              <a:lnSpc>
                <a:spcPct val="90000"/>
              </a:lnSpc>
              <a:spcBef>
                <a:spcPts val="0"/>
              </a:spcBef>
              <a:spcAft>
                <a:spcPts val="588"/>
              </a:spcAft>
              <a:buClrTx/>
              <a:buSzTx/>
              <a:buFontTx/>
              <a:buNone/>
              <a:tabLst/>
              <a:defRPr/>
            </a:pPr>
            <a:endParaRPr kumimoji="0" lang="en-US" sz="4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New enhancements scheduled for every release</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New Web Apps</a:t>
            </a: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 more</a:t>
            </a:r>
          </a:p>
        </p:txBody>
      </p:sp>
      <p:sp>
        <p:nvSpPr>
          <p:cNvPr id="37" name="Rectangle 36">
            <a:extLst>
              <a:ext uri="{FF2B5EF4-FFF2-40B4-BE49-F238E27FC236}">
                <a16:creationId xmlns:a16="http://schemas.microsoft.com/office/drawing/2014/main" xmlns="" id="{6EA5AD09-94B2-4CEA-993D-BFFFC74D9B92}"/>
              </a:ext>
            </a:extLst>
          </p:cNvPr>
          <p:cNvSpPr/>
          <p:nvPr/>
        </p:nvSpPr>
        <p:spPr>
          <a:xfrm>
            <a:off x="1982005" y="2380915"/>
            <a:ext cx="2281479" cy="4048146"/>
          </a:xfrm>
          <a:prstGeom prst="rect">
            <a:avLst/>
          </a:prstGeom>
          <a:noFill/>
        </p:spPr>
        <p:txBody>
          <a:bodyPr wrap="square" lIns="430162" tIns="268851" rIns="430162" bIns="268851">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dirty="0">
                <a:ln>
                  <a:noFill/>
                </a:ln>
                <a:solidFill>
                  <a:srgbClr val="353535"/>
                </a:solidFill>
                <a:effectLst/>
                <a:uLnTx/>
                <a:uFillTx/>
                <a:latin typeface="Segoe UI"/>
                <a:ea typeface="+mn-ea"/>
                <a:cs typeface="+mn-cs"/>
              </a:rPr>
              <a:t>Approvals</a:t>
            </a:r>
          </a:p>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2745" b="0" i="0" u="none" strike="noStrike" kern="1200" cap="none" spc="0" normalizeH="0" baseline="0" noProof="0" dirty="0">
              <a:ln>
                <a:noFill/>
              </a:ln>
              <a:solidFill>
                <a:srgbClr val="353535"/>
              </a:solidFill>
              <a:effectLst/>
              <a:uLnTx/>
              <a:uFillTx/>
              <a:latin typeface="Segoe UI"/>
              <a:ea typeface="+mn-ea"/>
              <a:cs typeface="+mn-cs"/>
            </a:endParaRPr>
          </a:p>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567" b="0" i="0" u="none" strike="noStrike" kern="1200" cap="none" spc="0" normalizeH="0" baseline="0" noProof="0" dirty="0">
              <a:ln>
                <a:noFill/>
              </a:ln>
              <a:solidFill>
                <a:srgbClr val="353535"/>
              </a:solidFill>
              <a:effectLst/>
              <a:uLnTx/>
              <a:uFillTx/>
              <a:latin typeface="Segoe UI"/>
              <a:ea typeface="+mn-ea"/>
              <a:cs typeface="+mn-cs"/>
            </a:endParaRPr>
          </a:p>
          <a:p>
            <a:pPr marL="0" marR="0" lvl="0" indent="0" algn="l" defTabSz="914016" rtl="0" eaLnBrk="1" fontAlgn="auto" latinLnBrk="0" hangingPunct="1">
              <a:lnSpc>
                <a:spcPct val="90000"/>
              </a:lnSpc>
              <a:spcBef>
                <a:spcPts val="0"/>
              </a:spcBef>
              <a:spcAft>
                <a:spcPts val="588"/>
              </a:spcAft>
              <a:buClrTx/>
              <a:buSzTx/>
              <a:buFontTx/>
              <a:buNone/>
              <a:tabLst/>
              <a:defRPr/>
            </a:pPr>
            <a:r>
              <a:rPr kumimoji="0" lang="en-US" sz="1567"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rPr>
              <a:t>Adding approval process to key Dynamics SL areas</a:t>
            </a:r>
            <a:endParaRPr kumimoji="0" lang="en-US" sz="1567" b="1" i="1" u="none" strike="noStrike" kern="1200" cap="none" spc="0" normalizeH="0" baseline="0" noProof="0" dirty="0">
              <a:ln>
                <a:noFill/>
              </a:ln>
              <a:gradFill>
                <a:gsLst>
                  <a:gs pos="2917">
                    <a:srgbClr val="353535"/>
                  </a:gs>
                  <a:gs pos="30000">
                    <a:srgbClr val="353535"/>
                  </a:gs>
                </a:gsLst>
                <a:lin ang="5400000" scaled="0"/>
              </a:gradFill>
              <a:effectLst/>
              <a:uLnTx/>
              <a:uFillTx/>
              <a:latin typeface="Segoe UI"/>
              <a:ea typeface="+mn-ea"/>
              <a:cs typeface="+mn-cs"/>
            </a:endParaRPr>
          </a:p>
        </p:txBody>
      </p:sp>
      <p:grpSp>
        <p:nvGrpSpPr>
          <p:cNvPr id="28" name="Group 27"/>
          <p:cNvGrpSpPr/>
          <p:nvPr/>
        </p:nvGrpSpPr>
        <p:grpSpPr>
          <a:xfrm>
            <a:off x="5711901" y="1319199"/>
            <a:ext cx="4147975" cy="1209830"/>
            <a:chOff x="6017974" y="1485603"/>
            <a:chExt cx="2335355" cy="1234441"/>
          </a:xfrm>
        </p:grpSpPr>
        <p:pic>
          <p:nvPicPr>
            <p:cNvPr id="29" name="Picture 28" descr="A picture containing: person, table, standing, indoor&#10;&#10;Description generated with very high confidence"/>
            <p:cNvPicPr>
              <a:picLocks noChangeAspect="1"/>
            </p:cNvPicPr>
            <p:nvPr/>
          </p:nvPicPr>
          <p:blipFill rotWithShape="1">
            <a:blip r:embed="rId3"/>
            <a:srcRect t="23400" b="31624"/>
            <a:stretch/>
          </p:blipFill>
          <p:spPr>
            <a:xfrm>
              <a:off x="6020717" y="1485604"/>
              <a:ext cx="2332612" cy="1234440"/>
            </a:xfrm>
            <a:prstGeom prst="rect">
              <a:avLst/>
            </a:prstGeom>
          </p:spPr>
        </p:pic>
        <p:sp>
          <p:nvSpPr>
            <p:cNvPr id="30" name="Rectangle 29"/>
            <p:cNvSpPr/>
            <p:nvPr/>
          </p:nvSpPr>
          <p:spPr>
            <a:xfrm>
              <a:off x="6017974" y="1485603"/>
              <a:ext cx="2335355" cy="1234440"/>
            </a:xfrm>
            <a:prstGeom prst="rect">
              <a:avLst/>
            </a:prstGeom>
            <a:solidFill>
              <a:srgbClr val="0078D7">
                <a:alpha val="77000"/>
              </a:srgbClr>
            </a:solidFill>
          </p:spPr>
          <p:txBody>
            <a:bodyPr wrap="square" lIns="430162" tIns="268851" rIns="430162" bIns="268851" anchor="ctr">
              <a:noAutofit/>
            </a:bodyPr>
            <a:lstStyle/>
            <a:p>
              <a:pPr marL="0" marR="0" lvl="0" indent="0" algn="ctr" defTabSz="895870" rtl="0" eaLnBrk="1" fontAlgn="auto" latinLnBrk="0" hangingPunct="1">
                <a:lnSpc>
                  <a:spcPct val="90000"/>
                </a:lnSpc>
                <a:spcBef>
                  <a:spcPts val="0"/>
                </a:spcBef>
                <a:spcAft>
                  <a:spcPts val="0"/>
                </a:spcAft>
                <a:buClrTx/>
                <a:buSzTx/>
                <a:buFontTx/>
                <a:buNone/>
                <a:tabLst/>
                <a:defRPr/>
              </a:pPr>
              <a:r>
                <a:rPr kumimoji="0" lang="en-US" sz="2353"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Enhancing the core application and platform</a:t>
              </a:r>
            </a:p>
          </p:txBody>
        </p:sp>
      </p:grpSp>
      <p:grpSp>
        <p:nvGrpSpPr>
          <p:cNvPr id="31" name="Group 30"/>
          <p:cNvGrpSpPr/>
          <p:nvPr/>
        </p:nvGrpSpPr>
        <p:grpSpPr>
          <a:xfrm>
            <a:off x="1728" y="1319199"/>
            <a:ext cx="5646460" cy="1209850"/>
            <a:chOff x="274639" y="1485604"/>
            <a:chExt cx="4114800" cy="1234460"/>
          </a:xfrm>
        </p:grpSpPr>
        <p:pic>
          <p:nvPicPr>
            <p:cNvPr id="32" name="Picture 31" descr="A picture containing: person, indoor, man, table&#10;&#10;Description generated with very high confidence"/>
            <p:cNvPicPr>
              <a:picLocks noChangeAspect="1"/>
            </p:cNvPicPr>
            <p:nvPr/>
          </p:nvPicPr>
          <p:blipFill rotWithShape="1">
            <a:blip r:embed="rId4"/>
            <a:srcRect t="23865" b="31158"/>
            <a:stretch/>
          </p:blipFill>
          <p:spPr>
            <a:xfrm>
              <a:off x="274639" y="1485604"/>
              <a:ext cx="4114800" cy="1234440"/>
            </a:xfrm>
            <a:prstGeom prst="rect">
              <a:avLst/>
            </a:prstGeom>
          </p:spPr>
        </p:pic>
        <p:sp>
          <p:nvSpPr>
            <p:cNvPr id="33" name="Rectangle 32"/>
            <p:cNvSpPr/>
            <p:nvPr/>
          </p:nvSpPr>
          <p:spPr>
            <a:xfrm>
              <a:off x="274639" y="1485624"/>
              <a:ext cx="4114800" cy="1234440"/>
            </a:xfrm>
            <a:prstGeom prst="rect">
              <a:avLst/>
            </a:prstGeom>
            <a:solidFill>
              <a:srgbClr val="0078D7">
                <a:alpha val="77000"/>
              </a:srgbClr>
            </a:solidFill>
          </p:spPr>
          <p:txBody>
            <a:bodyPr wrap="square" lIns="430162" tIns="268851" rIns="430162" bIns="268851" anchor="ctr">
              <a:noAutofit/>
            </a:bodyPr>
            <a:lstStyle/>
            <a:p>
              <a:pPr marL="0" marR="0" lvl="0" indent="0" algn="ctr" defTabSz="895870" rtl="0" eaLnBrk="1" fontAlgn="auto" latinLnBrk="0" hangingPunct="1">
                <a:lnSpc>
                  <a:spcPct val="90000"/>
                </a:lnSpc>
                <a:spcBef>
                  <a:spcPts val="0"/>
                </a:spcBef>
                <a:spcAft>
                  <a:spcPts val="0"/>
                </a:spcAft>
                <a:buClrTx/>
                <a:buSzTx/>
                <a:buFontTx/>
                <a:buNone/>
                <a:tabLst/>
                <a:defRPr/>
              </a:pPr>
              <a:r>
                <a:rPr kumimoji="0" lang="en-US" sz="2255"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Bringing two </a:t>
              </a:r>
              <a:br>
                <a:rPr kumimoji="0" lang="en-US" sz="2255"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br>
              <a:r>
                <a:rPr kumimoji="0" lang="en-US" sz="2255" b="0" i="0" u="none" strike="noStrike" kern="0" cap="none" spc="0" normalizeH="0" baseline="0" noProof="0">
                  <a:ln>
                    <a:noFill/>
                  </a:ln>
                  <a:gradFill>
                    <a:gsLst>
                      <a:gs pos="39286">
                        <a:srgbClr val="FFFFFF"/>
                      </a:gs>
                      <a:gs pos="56000">
                        <a:srgbClr val="FFFFFF"/>
                      </a:gs>
                    </a:gsLst>
                    <a:lin ang="5400000" scaled="1"/>
                  </a:gradFill>
                  <a:effectLst/>
                  <a:uLnTx/>
                  <a:uFillTx/>
                  <a:latin typeface="Segoe UI"/>
                  <a:ea typeface="+mn-ea"/>
                  <a:cs typeface="Segoe UI Semilight" panose="020B0402040204020203" pitchFamily="34" charset="0"/>
                </a:rPr>
                <a:t>worlds together </a:t>
              </a:r>
            </a:p>
          </p:txBody>
        </p:sp>
      </p:grpSp>
    </p:spTree>
    <p:extLst>
      <p:ext uri="{BB962C8B-B14F-4D97-AF65-F5344CB8AC3E}">
        <p14:creationId xmlns:p14="http://schemas.microsoft.com/office/powerpoint/2010/main" val="178987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42" presetClass="path" presetSubtype="0" decel="100000" fill="hold" nodeType="withEffect">
                                  <p:stCondLst>
                                    <p:cond delay="0"/>
                                  </p:stCondLst>
                                  <p:childTnLst>
                                    <p:animMotion origin="layout" path="M -2.72913E-6 6.8089E-7 L -2.72913E-6 0.04585 " pathEditMode="relative" rAng="0" ptsTypes="AA">
                                      <p:cBhvr>
                                        <p:cTn id="15" dur="600" spd="-100000" fill="hold"/>
                                        <p:tgtEl>
                                          <p:spTgt spid="4"/>
                                        </p:tgtEl>
                                        <p:attrNameLst>
                                          <p:attrName>ppt_x</p:attrName>
                                          <p:attrName>ppt_y</p:attrName>
                                        </p:attrNameLst>
                                      </p:cBhvr>
                                      <p:rCtr x="0" y="2292"/>
                                    </p:animMotion>
                                  </p:childTnLst>
                                </p:cTn>
                              </p:par>
                              <p:par>
                                <p:cTn id="16" presetID="2" presetClass="entr" presetSubtype="1" decel="10000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800" fill="hold"/>
                                        <p:tgtEl>
                                          <p:spTgt spid="19"/>
                                        </p:tgtEl>
                                        <p:attrNameLst>
                                          <p:attrName>ppt_x</p:attrName>
                                        </p:attrNameLst>
                                      </p:cBhvr>
                                      <p:tavLst>
                                        <p:tav tm="0">
                                          <p:val>
                                            <p:strVal val="#ppt_x"/>
                                          </p:val>
                                        </p:tav>
                                        <p:tav tm="100000">
                                          <p:val>
                                            <p:strVal val="#ppt_x"/>
                                          </p:val>
                                        </p:tav>
                                      </p:tavLst>
                                    </p:anim>
                                    <p:anim calcmode="lin" valueType="num">
                                      <p:cBhvr additive="base">
                                        <p:cTn id="19" dur="800" fill="hold"/>
                                        <p:tgtEl>
                                          <p:spTgt spid="19"/>
                                        </p:tgtEl>
                                        <p:attrNameLst>
                                          <p:attrName>ppt_y</p:attrName>
                                        </p:attrNameLst>
                                      </p:cBhvr>
                                      <p:tavLst>
                                        <p:tav tm="0">
                                          <p:val>
                                            <p:strVal val="0-#ppt_h/2"/>
                                          </p:val>
                                        </p:tav>
                                        <p:tav tm="100000">
                                          <p:val>
                                            <p:strVal val="#ppt_y"/>
                                          </p:val>
                                        </p:tav>
                                      </p:tavLst>
                                    </p:anim>
                                  </p:childTnLst>
                                </p:cTn>
                              </p:par>
                              <p:par>
                                <p:cTn id="20" presetID="10" presetClass="entr" presetSubtype="0" fill="hold" nodeType="withEffect">
                                  <p:stCondLst>
                                    <p:cond delay="1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2" presetClass="path" presetSubtype="0" decel="100000" fill="hold" nodeType="withEffect">
                                  <p:stCondLst>
                                    <p:cond delay="100"/>
                                  </p:stCondLst>
                                  <p:childTnLst>
                                    <p:animMotion origin="layout" path="M 0 6.8089E-7 L 0 0.04585 " pathEditMode="relative" rAng="0" ptsTypes="AA">
                                      <p:cBhvr>
                                        <p:cTn id="24" dur="600" spd="-100000" fill="hold"/>
                                        <p:tgtEl>
                                          <p:spTgt spid="8"/>
                                        </p:tgtEl>
                                        <p:attrNameLst>
                                          <p:attrName>ppt_x</p:attrName>
                                          <p:attrName>ppt_y</p:attrName>
                                        </p:attrNameLst>
                                      </p:cBhvr>
                                      <p:rCtr x="0" y="2292"/>
                                    </p:animMotion>
                                  </p:childTnLst>
                                </p:cTn>
                              </p:par>
                              <p:par>
                                <p:cTn id="25" presetID="2" presetClass="entr" presetSubtype="1" decel="100000" fill="hold" grpId="0" nodeType="withEffect">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800" fill="hold"/>
                                        <p:tgtEl>
                                          <p:spTgt spid="20"/>
                                        </p:tgtEl>
                                        <p:attrNameLst>
                                          <p:attrName>ppt_x</p:attrName>
                                        </p:attrNameLst>
                                      </p:cBhvr>
                                      <p:tavLst>
                                        <p:tav tm="0">
                                          <p:val>
                                            <p:strVal val="#ppt_x"/>
                                          </p:val>
                                        </p:tav>
                                        <p:tav tm="100000">
                                          <p:val>
                                            <p:strVal val="#ppt_x"/>
                                          </p:val>
                                        </p:tav>
                                      </p:tavLst>
                                    </p:anim>
                                    <p:anim calcmode="lin" valueType="num">
                                      <p:cBhvr additive="base">
                                        <p:cTn id="28" dur="800" fill="hold"/>
                                        <p:tgtEl>
                                          <p:spTgt spid="20"/>
                                        </p:tgtEl>
                                        <p:attrNameLst>
                                          <p:attrName>ppt_y</p:attrName>
                                        </p:attrNameLst>
                                      </p:cBhvr>
                                      <p:tavLst>
                                        <p:tav tm="0">
                                          <p:val>
                                            <p:strVal val="0-#ppt_h/2"/>
                                          </p:val>
                                        </p:tav>
                                        <p:tav tm="100000">
                                          <p:val>
                                            <p:strVal val="#ppt_y"/>
                                          </p:val>
                                        </p:tav>
                                      </p:tavLst>
                                    </p:anim>
                                  </p:childTnLst>
                                </p:cTn>
                              </p:par>
                              <p:par>
                                <p:cTn id="29" presetID="10" presetClass="entr" presetSubtype="0" fill="hold"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42" presetClass="path" presetSubtype="0" decel="100000" fill="hold" nodeType="withEffect">
                                  <p:stCondLst>
                                    <p:cond delay="200"/>
                                  </p:stCondLst>
                                  <p:childTnLst>
                                    <p:animMotion origin="layout" path="M 2.72913E-6 6.8089E-7 L 2.72913E-6 0.04585 " pathEditMode="relative" rAng="0" ptsTypes="AA">
                                      <p:cBhvr>
                                        <p:cTn id="33" dur="600" spd="-100000" fill="hold"/>
                                        <p:tgtEl>
                                          <p:spTgt spid="9"/>
                                        </p:tgtEl>
                                        <p:attrNameLst>
                                          <p:attrName>ppt_x</p:attrName>
                                          <p:attrName>ppt_y</p:attrName>
                                        </p:attrNameLst>
                                      </p:cBhvr>
                                      <p:rCtr x="0" y="2292"/>
                                    </p:animMotion>
                                  </p:childTnLst>
                                </p:cTn>
                              </p:par>
                              <p:par>
                                <p:cTn id="34" presetID="2" presetClass="entr" presetSubtype="1" decel="100000" fill="hold" grpId="0" nodeType="withEffect">
                                  <p:stCondLst>
                                    <p:cond delay="2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800" fill="hold"/>
                                        <p:tgtEl>
                                          <p:spTgt spid="21"/>
                                        </p:tgtEl>
                                        <p:attrNameLst>
                                          <p:attrName>ppt_x</p:attrName>
                                        </p:attrNameLst>
                                      </p:cBhvr>
                                      <p:tavLst>
                                        <p:tav tm="0">
                                          <p:val>
                                            <p:strVal val="#ppt_x"/>
                                          </p:val>
                                        </p:tav>
                                        <p:tav tm="100000">
                                          <p:val>
                                            <p:strVal val="#ppt_x"/>
                                          </p:val>
                                        </p:tav>
                                      </p:tavLst>
                                    </p:anim>
                                    <p:anim calcmode="lin" valueType="num">
                                      <p:cBhvr additive="base">
                                        <p:cTn id="37" dur="8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10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800" fill="hold"/>
                                        <p:tgtEl>
                                          <p:spTgt spid="35"/>
                                        </p:tgtEl>
                                        <p:attrNameLst>
                                          <p:attrName>ppt_x</p:attrName>
                                        </p:attrNameLst>
                                      </p:cBhvr>
                                      <p:tavLst>
                                        <p:tav tm="0">
                                          <p:val>
                                            <p:strVal val="#ppt_x"/>
                                          </p:val>
                                        </p:tav>
                                        <p:tav tm="100000">
                                          <p:val>
                                            <p:strVal val="#ppt_x"/>
                                          </p:val>
                                        </p:tav>
                                      </p:tavLst>
                                    </p:anim>
                                    <p:anim calcmode="lin" valueType="num">
                                      <p:cBhvr additive="base">
                                        <p:cTn id="41" dur="800" fill="hold"/>
                                        <p:tgtEl>
                                          <p:spTgt spid="35"/>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10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800" fill="hold"/>
                                        <p:tgtEl>
                                          <p:spTgt spid="36"/>
                                        </p:tgtEl>
                                        <p:attrNameLst>
                                          <p:attrName>ppt_x</p:attrName>
                                        </p:attrNameLst>
                                      </p:cBhvr>
                                      <p:tavLst>
                                        <p:tav tm="0">
                                          <p:val>
                                            <p:strVal val="#ppt_x"/>
                                          </p:val>
                                        </p:tav>
                                        <p:tav tm="100000">
                                          <p:val>
                                            <p:strVal val="#ppt_x"/>
                                          </p:val>
                                        </p:tav>
                                      </p:tavLst>
                                    </p:anim>
                                    <p:anim calcmode="lin" valueType="num">
                                      <p:cBhvr additive="base">
                                        <p:cTn id="45" dur="800" fill="hold"/>
                                        <p:tgtEl>
                                          <p:spTgt spid="36"/>
                                        </p:tgtEl>
                                        <p:attrNameLst>
                                          <p:attrName>ppt_y</p:attrName>
                                        </p:attrNameLst>
                                      </p:cBhvr>
                                      <p:tavLst>
                                        <p:tav tm="0">
                                          <p:val>
                                            <p:strVal val="0-#ppt_h/2"/>
                                          </p:val>
                                        </p:tav>
                                        <p:tav tm="100000">
                                          <p:val>
                                            <p:strVal val="#ppt_y"/>
                                          </p:val>
                                        </p:tav>
                                      </p:tavLst>
                                    </p:anim>
                                  </p:childTnLst>
                                </p:cTn>
                              </p:par>
                              <p:par>
                                <p:cTn id="46" presetID="2" presetClass="entr" presetSubtype="1" decel="100000" fill="hold" grpId="0" nodeType="withEffect">
                                  <p:stCondLst>
                                    <p:cond delay="10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800" fill="hold"/>
                                        <p:tgtEl>
                                          <p:spTgt spid="37"/>
                                        </p:tgtEl>
                                        <p:attrNameLst>
                                          <p:attrName>ppt_x</p:attrName>
                                        </p:attrNameLst>
                                      </p:cBhvr>
                                      <p:tavLst>
                                        <p:tav tm="0">
                                          <p:val>
                                            <p:strVal val="#ppt_x"/>
                                          </p:val>
                                        </p:tav>
                                        <p:tav tm="100000">
                                          <p:val>
                                            <p:strVal val="#ppt_x"/>
                                          </p:val>
                                        </p:tav>
                                      </p:tavLst>
                                    </p:anim>
                                    <p:anim calcmode="lin" valueType="num">
                                      <p:cBhvr additive="base">
                                        <p:cTn id="49" dur="800" fill="hold"/>
                                        <p:tgtEl>
                                          <p:spTgt spid="37"/>
                                        </p:tgtEl>
                                        <p:attrNameLst>
                                          <p:attrName>ppt_y</p:attrName>
                                        </p:attrNameLst>
                                      </p:cBhvr>
                                      <p:tavLst>
                                        <p:tav tm="0">
                                          <p:val>
                                            <p:strVal val="0-#ppt_h/2"/>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42" presetClass="path" presetSubtype="0" decel="100000" fill="hold" nodeType="withEffect">
                                  <p:stCondLst>
                                    <p:cond delay="0"/>
                                  </p:stCondLst>
                                  <p:childTnLst>
                                    <p:animMotion origin="layout" path="M -2.41001E-6 -2.31502E-7 L -2.41001E-6 0.04585 " pathEditMode="relative" rAng="0" ptsTypes="AA">
                                      <p:cBhvr>
                                        <p:cTn id="54" dur="600" spd="-100000" fill="hold"/>
                                        <p:tgtEl>
                                          <p:spTgt spid="31"/>
                                        </p:tgtEl>
                                        <p:attrNameLst>
                                          <p:attrName>ppt_x</p:attrName>
                                          <p:attrName>ppt_y</p:attrName>
                                        </p:attrNameLst>
                                      </p:cBhvr>
                                      <p:rCtr x="0" y="2292"/>
                                    </p:animMotion>
                                  </p:childTnLst>
                                </p:cTn>
                              </p:par>
                              <p:par>
                                <p:cTn id="55" presetID="10" presetClass="entr" presetSubtype="0" fill="hold" nodeType="withEffect">
                                  <p:stCondLst>
                                    <p:cond delay="1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42" presetClass="path" presetSubtype="0" decel="100000" fill="hold" nodeType="withEffect">
                                  <p:stCondLst>
                                    <p:cond delay="100"/>
                                  </p:stCondLst>
                                  <p:childTnLst>
                                    <p:animMotion origin="layout" path="M 1.14884E-6 -2.31502E-7 L 1.14884E-6 0.04585 " pathEditMode="relative" rAng="0" ptsTypes="AA">
                                      <p:cBhvr>
                                        <p:cTn id="59" dur="600" spd="-100000" fill="hold"/>
                                        <p:tgtEl>
                                          <p:spTgt spid="28"/>
                                        </p:tgtEl>
                                        <p:attrNameLst>
                                          <p:attrName>ppt_x</p:attrName>
                                          <p:attrName>ppt_y</p:attrName>
                                        </p:attrNameLst>
                                      </p:cBhvr>
                                      <p:rCtr x="0"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50" grpId="0" animBg="1"/>
      <p:bldP spid="59" grpId="0" animBg="1"/>
      <p:bldP spid="35" grpId="0"/>
      <p:bldP spid="36" grpId="0"/>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6BD3E-1240-4312-9FE5-BC45FEBFBA98}"/>
              </a:ext>
            </a:extLst>
          </p:cNvPr>
          <p:cNvSpPr>
            <a:spLocks noGrp="1"/>
          </p:cNvSpPr>
          <p:nvPr>
            <p:ph type="title"/>
          </p:nvPr>
        </p:nvSpPr>
        <p:spPr/>
        <p:txBody>
          <a:bodyPr/>
          <a:lstStyle/>
          <a:p>
            <a:r>
              <a:rPr lang="en-US" dirty="0"/>
              <a:t>GL - Enhance Reversals with Projects</a:t>
            </a:r>
          </a:p>
        </p:txBody>
      </p:sp>
      <p:sp>
        <p:nvSpPr>
          <p:cNvPr id="5" name="Content Placeholder 4">
            <a:extLst>
              <a:ext uri="{FF2B5EF4-FFF2-40B4-BE49-F238E27FC236}">
                <a16:creationId xmlns:a16="http://schemas.microsoft.com/office/drawing/2014/main" xmlns="" id="{D18768AD-6659-46DA-91DE-E79ED006D6FF}"/>
              </a:ext>
            </a:extLst>
          </p:cNvPr>
          <p:cNvSpPr>
            <a:spLocks noGrp="1"/>
          </p:cNvSpPr>
          <p:nvPr>
            <p:ph type="body" sz="quarter" idx="10"/>
          </p:nvPr>
        </p:nvSpPr>
        <p:spPr/>
        <p:txBody>
          <a:bodyPr/>
          <a:lstStyle/>
          <a:p>
            <a:r>
              <a:rPr lang="en-US" dirty="0"/>
              <a:t>Example: When Projects are involved: </a:t>
            </a:r>
          </a:p>
          <a:p>
            <a:pPr lvl="1"/>
            <a:r>
              <a:rPr lang="en-US" dirty="0"/>
              <a:t>Flip sign on units qty to –</a:t>
            </a:r>
            <a:r>
              <a:rPr lang="en-US" dirty="0" err="1"/>
              <a:t>ve</a:t>
            </a:r>
            <a:r>
              <a:rPr lang="en-US" dirty="0"/>
              <a:t> quantity and</a:t>
            </a:r>
          </a:p>
          <a:p>
            <a:pPr lvl="1"/>
            <a:r>
              <a:rPr lang="en-US" dirty="0"/>
              <a:t>negative debit </a:t>
            </a:r>
          </a:p>
          <a:p>
            <a:pPr lvl="1"/>
            <a:r>
              <a:rPr lang="en-US" dirty="0"/>
              <a:t>instead of a +</a:t>
            </a:r>
            <a:r>
              <a:rPr lang="en-US" dirty="0" err="1"/>
              <a:t>ve</a:t>
            </a:r>
            <a:r>
              <a:rPr lang="en-US" dirty="0"/>
              <a:t> quantity and</a:t>
            </a:r>
          </a:p>
          <a:p>
            <a:pPr lvl="1"/>
            <a:r>
              <a:rPr lang="en-US" dirty="0"/>
              <a:t>positive credit</a:t>
            </a:r>
          </a:p>
          <a:p>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xmlns="" id="{A90787C0-E592-4A01-A727-B98751365880}"/>
              </a:ext>
            </a:extLst>
          </p:cNvPr>
          <p:cNvPicPr>
            <a:picLocks noChangeAspect="1"/>
          </p:cNvPicPr>
          <p:nvPr/>
        </p:nvPicPr>
        <p:blipFill>
          <a:blip r:embed="rId3"/>
          <a:stretch>
            <a:fillRect/>
          </a:stretch>
        </p:blipFill>
        <p:spPr>
          <a:xfrm>
            <a:off x="4040364" y="4170067"/>
            <a:ext cx="4111271" cy="1588171"/>
          </a:xfrm>
          <a:prstGeom prst="rect">
            <a:avLst/>
          </a:prstGeom>
        </p:spPr>
      </p:pic>
    </p:spTree>
    <p:extLst>
      <p:ext uri="{BB962C8B-B14F-4D97-AF65-F5344CB8AC3E}">
        <p14:creationId xmlns:p14="http://schemas.microsoft.com/office/powerpoint/2010/main" val="244592061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A779D-8446-4181-8AEC-EC5B5DD5C83C}"/>
              </a:ext>
            </a:extLst>
          </p:cNvPr>
          <p:cNvSpPr>
            <a:spLocks noGrp="1"/>
          </p:cNvSpPr>
          <p:nvPr>
            <p:ph type="title"/>
          </p:nvPr>
        </p:nvSpPr>
        <p:spPr/>
        <p:txBody>
          <a:bodyPr/>
          <a:lstStyle/>
          <a:p>
            <a:r>
              <a:rPr lang="en-US">
                <a:cs typeface="Segoe UI Light"/>
              </a:rPr>
              <a:t>Quick Query &amp; Preview</a:t>
            </a:r>
            <a:endParaRPr lang="en-US"/>
          </a:p>
        </p:txBody>
      </p:sp>
      <p:sp>
        <p:nvSpPr>
          <p:cNvPr id="4" name="Content Placeholder 3">
            <a:extLst>
              <a:ext uri="{FF2B5EF4-FFF2-40B4-BE49-F238E27FC236}">
                <a16:creationId xmlns:a16="http://schemas.microsoft.com/office/drawing/2014/main" xmlns="" id="{A7E437FB-4CB4-4706-BF60-419D5928F241}"/>
              </a:ext>
            </a:extLst>
          </p:cNvPr>
          <p:cNvSpPr>
            <a:spLocks noGrp="1"/>
          </p:cNvSpPr>
          <p:nvPr>
            <p:ph type="body" sz="quarter" idx="10"/>
          </p:nvPr>
        </p:nvSpPr>
        <p:spPr/>
        <p:txBody>
          <a:bodyPr>
            <a:normAutofit/>
          </a:bodyPr>
          <a:lstStyle/>
          <a:p>
            <a:pPr marL="0" indent="0">
              <a:buNone/>
            </a:pPr>
            <a:r>
              <a:rPr lang="en-US" dirty="0"/>
              <a:t> </a:t>
            </a:r>
          </a:p>
        </p:txBody>
      </p:sp>
      <p:pic>
        <p:nvPicPr>
          <p:cNvPr id="5" name="Picture 4">
            <a:extLst>
              <a:ext uri="{FF2B5EF4-FFF2-40B4-BE49-F238E27FC236}">
                <a16:creationId xmlns:a16="http://schemas.microsoft.com/office/drawing/2014/main" xmlns="" id="{F27E0F8C-E64A-45E8-9575-1AFBABFABAD2}"/>
              </a:ext>
            </a:extLst>
          </p:cNvPr>
          <p:cNvPicPr>
            <a:picLocks noChangeAspect="1"/>
          </p:cNvPicPr>
          <p:nvPr/>
        </p:nvPicPr>
        <p:blipFill>
          <a:blip r:embed="rId2"/>
          <a:stretch>
            <a:fillRect/>
          </a:stretch>
        </p:blipFill>
        <p:spPr>
          <a:xfrm>
            <a:off x="2735455" y="1238572"/>
            <a:ext cx="6721089" cy="5440089"/>
          </a:xfrm>
          <a:prstGeom prst="rect">
            <a:avLst/>
          </a:prstGeom>
        </p:spPr>
      </p:pic>
    </p:spTree>
    <p:extLst>
      <p:ext uri="{BB962C8B-B14F-4D97-AF65-F5344CB8AC3E}">
        <p14:creationId xmlns:p14="http://schemas.microsoft.com/office/powerpoint/2010/main" val="407390822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A779D-8446-4181-8AEC-EC5B5DD5C83C}"/>
              </a:ext>
            </a:extLst>
          </p:cNvPr>
          <p:cNvSpPr>
            <a:spLocks noGrp="1"/>
          </p:cNvSpPr>
          <p:nvPr>
            <p:ph type="title"/>
          </p:nvPr>
        </p:nvSpPr>
        <p:spPr/>
        <p:txBody>
          <a:bodyPr/>
          <a:lstStyle/>
          <a:p>
            <a:r>
              <a:rPr lang="en-US">
                <a:cs typeface="Segoe UI Light"/>
              </a:rPr>
              <a:t>Quick Query &amp; Preview</a:t>
            </a:r>
            <a:endParaRPr lang="en-US"/>
          </a:p>
        </p:txBody>
      </p:sp>
      <p:sp>
        <p:nvSpPr>
          <p:cNvPr id="4" name="Content Placeholder 3">
            <a:extLst>
              <a:ext uri="{FF2B5EF4-FFF2-40B4-BE49-F238E27FC236}">
                <a16:creationId xmlns:a16="http://schemas.microsoft.com/office/drawing/2014/main" xmlns="" id="{A7E437FB-4CB4-4706-BF60-419D5928F241}"/>
              </a:ext>
            </a:extLst>
          </p:cNvPr>
          <p:cNvSpPr>
            <a:spLocks noGrp="1"/>
          </p:cNvSpPr>
          <p:nvPr>
            <p:ph type="body" sz="quarter" idx="10"/>
          </p:nvPr>
        </p:nvSpPr>
        <p:spPr/>
        <p:txBody>
          <a:bodyPr>
            <a:noAutofit/>
          </a:bodyPr>
          <a:lstStyle/>
          <a:p>
            <a:r>
              <a:rPr lang="en-US" sz="3200" dirty="0"/>
              <a:t>GL		– Journal Transactions</a:t>
            </a:r>
          </a:p>
          <a:p>
            <a:r>
              <a:rPr lang="en-US" sz="3200" dirty="0"/>
              <a:t>AP 		– Check Preview</a:t>
            </a:r>
          </a:p>
          <a:p>
            <a:r>
              <a:rPr lang="en-US" sz="3200" dirty="0"/>
              <a:t>AP 		– Vouchers and Adjustments Batch Preview</a:t>
            </a:r>
          </a:p>
          <a:p>
            <a:r>
              <a:rPr lang="en-US" sz="3200" dirty="0"/>
              <a:t>PO 		– Receipt Preview</a:t>
            </a:r>
          </a:p>
          <a:p>
            <a:r>
              <a:rPr lang="en-US" sz="3200" dirty="0"/>
              <a:t>PO 		– Purchase Order Preview</a:t>
            </a:r>
          </a:p>
          <a:p>
            <a:r>
              <a:rPr lang="en-US" sz="3200" dirty="0"/>
              <a:t>IN 		– Inventory Batch Preview</a:t>
            </a:r>
          </a:p>
          <a:p>
            <a:r>
              <a:rPr lang="en-US" sz="3200" dirty="0"/>
              <a:t>OM 	– Sales Order Preview</a:t>
            </a:r>
          </a:p>
          <a:p>
            <a:r>
              <a:rPr lang="en-US" sz="3200" dirty="0"/>
              <a:t>RQ 		– Requisition Preview</a:t>
            </a:r>
          </a:p>
          <a:p>
            <a:r>
              <a:rPr lang="en-US" sz="3200" dirty="0"/>
              <a:t>Service 	– Invoice Preview</a:t>
            </a:r>
          </a:p>
          <a:p>
            <a:r>
              <a:rPr lang="en-US" sz="3200" dirty="0"/>
              <a:t>Your thoughts on the order…</a:t>
            </a:r>
          </a:p>
        </p:txBody>
      </p:sp>
    </p:spTree>
    <p:extLst>
      <p:ext uri="{BB962C8B-B14F-4D97-AF65-F5344CB8AC3E}">
        <p14:creationId xmlns:p14="http://schemas.microsoft.com/office/powerpoint/2010/main" val="4982772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FC50F-1E60-4A00-BBA6-466CA47828D5}"/>
              </a:ext>
            </a:extLst>
          </p:cNvPr>
          <p:cNvSpPr>
            <a:spLocks noGrp="1"/>
          </p:cNvSpPr>
          <p:nvPr>
            <p:ph type="title"/>
          </p:nvPr>
        </p:nvSpPr>
        <p:spPr/>
        <p:txBody>
          <a:bodyPr/>
          <a:lstStyle/>
          <a:p>
            <a:r>
              <a:rPr lang="en-US"/>
              <a:t>Create Quick Query(s)</a:t>
            </a:r>
          </a:p>
        </p:txBody>
      </p:sp>
      <p:sp>
        <p:nvSpPr>
          <p:cNvPr id="4" name="Content Placeholder 3">
            <a:extLst>
              <a:ext uri="{FF2B5EF4-FFF2-40B4-BE49-F238E27FC236}">
                <a16:creationId xmlns:a16="http://schemas.microsoft.com/office/drawing/2014/main" xmlns="" id="{A8F38D31-AAD4-4D7D-B923-63C8D0FABFCC}"/>
              </a:ext>
            </a:extLst>
          </p:cNvPr>
          <p:cNvSpPr>
            <a:spLocks noGrp="1"/>
          </p:cNvSpPr>
          <p:nvPr>
            <p:ph type="body" sz="quarter" idx="10"/>
          </p:nvPr>
        </p:nvSpPr>
        <p:spPr/>
        <p:txBody>
          <a:bodyPr/>
          <a:lstStyle/>
          <a:p>
            <a:r>
              <a:rPr lang="en-US" dirty="0"/>
              <a:t>Adding more Quick Queries in </a:t>
            </a:r>
          </a:p>
          <a:p>
            <a:r>
              <a:rPr lang="en-US" dirty="0"/>
              <a:t>Financials</a:t>
            </a:r>
          </a:p>
          <a:p>
            <a:r>
              <a:rPr lang="en-US" dirty="0"/>
              <a:t>Project</a:t>
            </a:r>
          </a:p>
          <a:p>
            <a:r>
              <a:rPr lang="en-US" dirty="0"/>
              <a:t>and more</a:t>
            </a:r>
          </a:p>
          <a:p>
            <a:endParaRPr lang="en-US" dirty="0"/>
          </a:p>
          <a:p>
            <a:endParaRPr lang="en-US" dirty="0"/>
          </a:p>
        </p:txBody>
      </p:sp>
    </p:spTree>
    <p:extLst>
      <p:ext uri="{BB962C8B-B14F-4D97-AF65-F5344CB8AC3E}">
        <p14:creationId xmlns:p14="http://schemas.microsoft.com/office/powerpoint/2010/main" val="51206310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6EF8E-5C46-497A-9D41-18742C211B08}"/>
              </a:ext>
            </a:extLst>
          </p:cNvPr>
          <p:cNvSpPr>
            <a:spLocks noGrp="1"/>
          </p:cNvSpPr>
          <p:nvPr>
            <p:ph type="title"/>
          </p:nvPr>
        </p:nvSpPr>
        <p:spPr/>
        <p:txBody>
          <a:bodyPr/>
          <a:lstStyle/>
          <a:p>
            <a:r>
              <a:rPr lang="en-US"/>
              <a:t>AP - Void Check &amp; Voucher at same time</a:t>
            </a:r>
          </a:p>
        </p:txBody>
      </p:sp>
      <p:sp>
        <p:nvSpPr>
          <p:cNvPr id="4" name="Content Placeholder 3">
            <a:extLst>
              <a:ext uri="{FF2B5EF4-FFF2-40B4-BE49-F238E27FC236}">
                <a16:creationId xmlns:a16="http://schemas.microsoft.com/office/drawing/2014/main" xmlns="" id="{B65367C1-4B35-4DC6-829D-D87DBCAEA31B}"/>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5" name="Picture 4" descr="A picture containing clipart&#10;&#10;Description generated with very high confidence">
            <a:extLst>
              <a:ext uri="{FF2B5EF4-FFF2-40B4-BE49-F238E27FC236}">
                <a16:creationId xmlns:a16="http://schemas.microsoft.com/office/drawing/2014/main" xmlns="" id="{E67860EA-6779-47CB-B1EC-888E3BD3FA9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19835" y="2202108"/>
            <a:ext cx="5924067" cy="2256187"/>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xmlns="" id="{8ED1B540-F8D9-4BEB-96D9-A044914C2D5C}"/>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471312" y="2202108"/>
            <a:ext cx="5453419" cy="2889013"/>
          </a:xfrm>
          <a:prstGeom prst="rect">
            <a:avLst/>
          </a:prstGeom>
        </p:spPr>
      </p:pic>
    </p:spTree>
    <p:extLst>
      <p:ext uri="{BB962C8B-B14F-4D97-AF65-F5344CB8AC3E}">
        <p14:creationId xmlns:p14="http://schemas.microsoft.com/office/powerpoint/2010/main" val="282195931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730B3-1145-4299-93C4-BB2FE4FD8A1E}"/>
              </a:ext>
            </a:extLst>
          </p:cNvPr>
          <p:cNvSpPr>
            <a:spLocks noGrp="1"/>
          </p:cNvSpPr>
          <p:nvPr>
            <p:ph type="title"/>
          </p:nvPr>
        </p:nvSpPr>
        <p:spPr/>
        <p:txBody>
          <a:bodyPr/>
          <a:lstStyle/>
          <a:p>
            <a:r>
              <a:rPr lang="en-US" dirty="0"/>
              <a:t>AP - Zero Check processing</a:t>
            </a:r>
          </a:p>
        </p:txBody>
      </p:sp>
      <p:sp>
        <p:nvSpPr>
          <p:cNvPr id="4" name="Content Placeholder 3">
            <a:extLst>
              <a:ext uri="{FF2B5EF4-FFF2-40B4-BE49-F238E27FC236}">
                <a16:creationId xmlns:a16="http://schemas.microsoft.com/office/drawing/2014/main" xmlns="" id="{2C544BC3-DD6C-496E-B81E-ECCB8A33A323}"/>
              </a:ext>
            </a:extLst>
          </p:cNvPr>
          <p:cNvSpPr>
            <a:spLocks noGrp="1"/>
          </p:cNvSpPr>
          <p:nvPr>
            <p:ph type="body" sz="quarter" idx="10"/>
          </p:nvPr>
        </p:nvSpPr>
        <p:spPr/>
        <p:txBody>
          <a:bodyPr/>
          <a:lstStyle/>
          <a:p>
            <a:r>
              <a:rPr lang="en-US" dirty="0"/>
              <a:t>Remove the need to print zero checks</a:t>
            </a:r>
          </a:p>
        </p:txBody>
      </p:sp>
      <p:grpSp>
        <p:nvGrpSpPr>
          <p:cNvPr id="6" name="Group 5">
            <a:extLst>
              <a:ext uri="{FF2B5EF4-FFF2-40B4-BE49-F238E27FC236}">
                <a16:creationId xmlns:a16="http://schemas.microsoft.com/office/drawing/2014/main" xmlns="" id="{4401B3A4-CFEB-464F-9726-376A36061270}"/>
              </a:ext>
            </a:extLst>
          </p:cNvPr>
          <p:cNvGrpSpPr/>
          <p:nvPr/>
        </p:nvGrpSpPr>
        <p:grpSpPr>
          <a:xfrm>
            <a:off x="2039522" y="2232645"/>
            <a:ext cx="8112955" cy="3697933"/>
            <a:chOff x="2200224" y="2425399"/>
            <a:chExt cx="8112955" cy="3697933"/>
          </a:xfrm>
        </p:grpSpPr>
        <p:pic>
          <p:nvPicPr>
            <p:cNvPr id="5" name="Picture 4" descr="A screenshot of a cell phone&#10;&#10;Description generated with very high confidence">
              <a:extLst>
                <a:ext uri="{FF2B5EF4-FFF2-40B4-BE49-F238E27FC236}">
                  <a16:creationId xmlns:a16="http://schemas.microsoft.com/office/drawing/2014/main" xmlns="" id="{3265CC10-D436-4BF8-8AA6-BC1474BB357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200224" y="2425399"/>
              <a:ext cx="8112955" cy="3697933"/>
            </a:xfrm>
            <a:prstGeom prst="rect">
              <a:avLst/>
            </a:prstGeom>
          </p:spPr>
        </p:pic>
        <p:sp>
          <p:nvSpPr>
            <p:cNvPr id="7" name="TextBox 6">
              <a:extLst>
                <a:ext uri="{FF2B5EF4-FFF2-40B4-BE49-F238E27FC236}">
                  <a16:creationId xmlns:a16="http://schemas.microsoft.com/office/drawing/2014/main" xmlns="" id="{B047D6FA-C054-4D47-8171-84B3846CB43B}"/>
                </a:ext>
              </a:extLst>
            </p:cNvPr>
            <p:cNvSpPr txBox="1"/>
            <p:nvPr/>
          </p:nvSpPr>
          <p:spPr>
            <a:xfrm>
              <a:off x="8859977" y="3635201"/>
              <a:ext cx="913505" cy="615516"/>
            </a:xfrm>
            <a:prstGeom prst="rect">
              <a:avLst/>
            </a:prstGeom>
            <a:noFill/>
          </p:spPr>
          <p:txBody>
            <a:bodyPr wrap="none" lIns="179285" tIns="143428" rIns="179285" bIns="143428" rtlCol="0">
              <a:spAutoFit/>
            </a:bodyPr>
            <a:lstStyle/>
            <a:p>
              <a:pPr>
                <a:lnSpc>
                  <a:spcPct val="90000"/>
                </a:lnSpc>
                <a:spcAft>
                  <a:spcPts val="588"/>
                </a:spcAft>
              </a:pPr>
              <a:r>
                <a:rPr lang="en-US" sz="2353">
                  <a:gradFill>
                    <a:gsLst>
                      <a:gs pos="2917">
                        <a:schemeClr val="tx1"/>
                      </a:gs>
                      <a:gs pos="30000">
                        <a:schemeClr val="tx1"/>
                      </a:gs>
                    </a:gsLst>
                    <a:lin ang="5400000" scaled="0"/>
                  </a:gradFill>
                </a:rPr>
                <a:t>0.00</a:t>
              </a:r>
            </a:p>
          </p:txBody>
        </p:sp>
      </p:grpSp>
    </p:spTree>
    <p:extLst>
      <p:ext uri="{BB962C8B-B14F-4D97-AF65-F5344CB8AC3E}">
        <p14:creationId xmlns:p14="http://schemas.microsoft.com/office/powerpoint/2010/main" val="57034222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10A98-D1C9-4CAC-875A-89F634B078A7}"/>
              </a:ext>
            </a:extLst>
          </p:cNvPr>
          <p:cNvSpPr>
            <a:spLocks noGrp="1"/>
          </p:cNvSpPr>
          <p:nvPr>
            <p:ph type="title"/>
          </p:nvPr>
        </p:nvSpPr>
        <p:spPr/>
        <p:txBody>
          <a:bodyPr/>
          <a:lstStyle/>
          <a:p>
            <a:r>
              <a:rPr lang="en-US" dirty="0"/>
              <a:t>Update Possible Value filtering</a:t>
            </a:r>
          </a:p>
        </p:txBody>
      </p:sp>
      <p:sp>
        <p:nvSpPr>
          <p:cNvPr id="4" name="Content Placeholder 3">
            <a:extLst>
              <a:ext uri="{FF2B5EF4-FFF2-40B4-BE49-F238E27FC236}">
                <a16:creationId xmlns:a16="http://schemas.microsoft.com/office/drawing/2014/main" xmlns="" id="{7FD2E787-A578-4200-BF02-28A1A5B081E7}"/>
              </a:ext>
            </a:extLst>
          </p:cNvPr>
          <p:cNvSpPr>
            <a:spLocks noGrp="1"/>
          </p:cNvSpPr>
          <p:nvPr>
            <p:ph type="body" sz="quarter" idx="10"/>
          </p:nvPr>
        </p:nvSpPr>
        <p:spPr>
          <a:xfrm>
            <a:off x="269303" y="1187644"/>
            <a:ext cx="11655078" cy="673454"/>
          </a:xfrm>
        </p:spPr>
        <p:txBody>
          <a:bodyPr/>
          <a:lstStyle/>
          <a:p>
            <a:pPr marL="0" indent="0">
              <a:buNone/>
            </a:pPr>
            <a:endParaRPr lang="en-US" dirty="0"/>
          </a:p>
        </p:txBody>
      </p:sp>
      <p:pic>
        <p:nvPicPr>
          <p:cNvPr id="5" name="Picture 4">
            <a:extLst>
              <a:ext uri="{FF2B5EF4-FFF2-40B4-BE49-F238E27FC236}">
                <a16:creationId xmlns:a16="http://schemas.microsoft.com/office/drawing/2014/main" xmlns="" id="{AD74E907-89C5-492D-AFC2-40EE1AD2D43E}"/>
              </a:ext>
            </a:extLst>
          </p:cNvPr>
          <p:cNvPicPr>
            <a:picLocks noChangeAspect="1"/>
          </p:cNvPicPr>
          <p:nvPr/>
        </p:nvPicPr>
        <p:blipFill>
          <a:blip r:embed="rId3"/>
          <a:stretch>
            <a:fillRect/>
          </a:stretch>
        </p:blipFill>
        <p:spPr>
          <a:xfrm>
            <a:off x="261978" y="1179630"/>
            <a:ext cx="5828381" cy="5107782"/>
          </a:xfrm>
          <a:prstGeom prst="rect">
            <a:avLst/>
          </a:prstGeom>
        </p:spPr>
      </p:pic>
      <p:pic>
        <p:nvPicPr>
          <p:cNvPr id="6" name="Picture 5">
            <a:extLst>
              <a:ext uri="{FF2B5EF4-FFF2-40B4-BE49-F238E27FC236}">
                <a16:creationId xmlns:a16="http://schemas.microsoft.com/office/drawing/2014/main" xmlns="" id="{22D07C0B-7A77-4D82-8066-6D9674CB1BB3}"/>
              </a:ext>
            </a:extLst>
          </p:cNvPr>
          <p:cNvPicPr>
            <a:picLocks noChangeAspect="1"/>
          </p:cNvPicPr>
          <p:nvPr/>
        </p:nvPicPr>
        <p:blipFill>
          <a:blip r:embed="rId4"/>
          <a:stretch>
            <a:fillRect/>
          </a:stretch>
        </p:blipFill>
        <p:spPr>
          <a:xfrm>
            <a:off x="6096000" y="1171617"/>
            <a:ext cx="5834022" cy="5112725"/>
          </a:xfrm>
          <a:prstGeom prst="rect">
            <a:avLst/>
          </a:prstGeom>
        </p:spPr>
      </p:pic>
    </p:spTree>
    <p:extLst>
      <p:ext uri="{BB962C8B-B14F-4D97-AF65-F5344CB8AC3E}">
        <p14:creationId xmlns:p14="http://schemas.microsoft.com/office/powerpoint/2010/main" val="335481450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10A98-D1C9-4CAC-875A-89F634B078A7}"/>
              </a:ext>
            </a:extLst>
          </p:cNvPr>
          <p:cNvSpPr>
            <a:spLocks noGrp="1"/>
          </p:cNvSpPr>
          <p:nvPr>
            <p:ph type="title"/>
          </p:nvPr>
        </p:nvSpPr>
        <p:spPr/>
        <p:txBody>
          <a:bodyPr/>
          <a:lstStyle/>
          <a:p>
            <a:r>
              <a:rPr lang="en-US" dirty="0"/>
              <a:t>Update Possible Value filtering</a:t>
            </a:r>
          </a:p>
        </p:txBody>
      </p:sp>
      <p:sp>
        <p:nvSpPr>
          <p:cNvPr id="4" name="Content Placeholder 3">
            <a:extLst>
              <a:ext uri="{FF2B5EF4-FFF2-40B4-BE49-F238E27FC236}">
                <a16:creationId xmlns:a16="http://schemas.microsoft.com/office/drawing/2014/main" xmlns="" id="{7FD2E787-A578-4200-BF02-28A1A5B081E7}"/>
              </a:ext>
            </a:extLst>
          </p:cNvPr>
          <p:cNvSpPr>
            <a:spLocks noGrp="1"/>
          </p:cNvSpPr>
          <p:nvPr>
            <p:ph type="body" sz="quarter" idx="10"/>
          </p:nvPr>
        </p:nvSpPr>
        <p:spPr/>
        <p:txBody>
          <a:bodyPr/>
          <a:lstStyle/>
          <a:p>
            <a:r>
              <a:rPr lang="en-US" dirty="0"/>
              <a:t>Default List Lookup Behavior</a:t>
            </a:r>
          </a:p>
        </p:txBody>
      </p:sp>
      <p:pic>
        <p:nvPicPr>
          <p:cNvPr id="3" name="Picture 2">
            <a:extLst>
              <a:ext uri="{FF2B5EF4-FFF2-40B4-BE49-F238E27FC236}">
                <a16:creationId xmlns:a16="http://schemas.microsoft.com/office/drawing/2014/main" xmlns="" id="{0703CE59-951A-4427-A20F-EE0110121B58}"/>
              </a:ext>
            </a:extLst>
          </p:cNvPr>
          <p:cNvPicPr>
            <a:picLocks noChangeAspect="1"/>
          </p:cNvPicPr>
          <p:nvPr/>
        </p:nvPicPr>
        <p:blipFill rotWithShape="1">
          <a:blip r:embed="rId3"/>
          <a:srcRect b="5605"/>
          <a:stretch/>
        </p:blipFill>
        <p:spPr>
          <a:xfrm>
            <a:off x="3399275" y="2265637"/>
            <a:ext cx="5393449" cy="4000178"/>
          </a:xfrm>
          <a:prstGeom prst="rect">
            <a:avLst/>
          </a:prstGeom>
        </p:spPr>
      </p:pic>
      <p:sp>
        <p:nvSpPr>
          <p:cNvPr id="7" name="Rectangle 6">
            <a:extLst>
              <a:ext uri="{FF2B5EF4-FFF2-40B4-BE49-F238E27FC236}">
                <a16:creationId xmlns:a16="http://schemas.microsoft.com/office/drawing/2014/main" xmlns="" id="{7BF5624A-73C9-4F52-AF5A-1B4051F07485}"/>
              </a:ext>
            </a:extLst>
          </p:cNvPr>
          <p:cNvSpPr/>
          <p:nvPr/>
        </p:nvSpPr>
        <p:spPr>
          <a:xfrm>
            <a:off x="6826469" y="3515710"/>
            <a:ext cx="1966255" cy="7094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84070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16D03-459E-406C-BED9-7C7BC362FE69}"/>
              </a:ext>
            </a:extLst>
          </p:cNvPr>
          <p:cNvSpPr>
            <a:spLocks noGrp="1"/>
          </p:cNvSpPr>
          <p:nvPr>
            <p:ph type="title"/>
          </p:nvPr>
        </p:nvSpPr>
        <p:spPr/>
        <p:txBody>
          <a:bodyPr/>
          <a:lstStyle/>
          <a:p>
            <a:r>
              <a:rPr lang="en-US"/>
              <a:t>Service - Enable changing Site ID</a:t>
            </a:r>
          </a:p>
        </p:txBody>
      </p:sp>
      <p:sp>
        <p:nvSpPr>
          <p:cNvPr id="7" name="Content Placeholder 6">
            <a:extLst>
              <a:ext uri="{FF2B5EF4-FFF2-40B4-BE49-F238E27FC236}">
                <a16:creationId xmlns:a16="http://schemas.microsoft.com/office/drawing/2014/main" xmlns="" id="{13A2CE22-2DB3-46CC-8972-443255583526}"/>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xmlns="" id="{F8DDA20C-D524-404C-B726-9287863A83F6}"/>
              </a:ext>
            </a:extLst>
          </p:cNvPr>
          <p:cNvPicPr>
            <a:picLocks noChangeAspect="1"/>
          </p:cNvPicPr>
          <p:nvPr/>
        </p:nvPicPr>
        <p:blipFill>
          <a:blip r:embed="rId3"/>
          <a:stretch>
            <a:fillRect/>
          </a:stretch>
        </p:blipFill>
        <p:spPr>
          <a:xfrm>
            <a:off x="2510300" y="1619250"/>
            <a:ext cx="7171399" cy="4360733"/>
          </a:xfrm>
          <a:prstGeom prst="rect">
            <a:avLst/>
          </a:prstGeom>
        </p:spPr>
      </p:pic>
      <p:sp>
        <p:nvSpPr>
          <p:cNvPr id="5" name="Rectangle 4">
            <a:extLst>
              <a:ext uri="{FF2B5EF4-FFF2-40B4-BE49-F238E27FC236}">
                <a16:creationId xmlns:a16="http://schemas.microsoft.com/office/drawing/2014/main" xmlns="" id="{73CDB1CB-6858-4942-8ED1-9B2C7B8D397C}"/>
              </a:ext>
            </a:extLst>
          </p:cNvPr>
          <p:cNvSpPr/>
          <p:nvPr/>
        </p:nvSpPr>
        <p:spPr bwMode="auto">
          <a:xfrm>
            <a:off x="6096000" y="1187963"/>
            <a:ext cx="1195233" cy="522890"/>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xmlns="" id="{2744A541-3902-4427-B8CF-262092FA4F36}"/>
              </a:ext>
            </a:extLst>
          </p:cNvPr>
          <p:cNvSpPr/>
          <p:nvPr/>
        </p:nvSpPr>
        <p:spPr bwMode="auto">
          <a:xfrm>
            <a:off x="2567028" y="3030681"/>
            <a:ext cx="4086020" cy="224106"/>
          </a:xfrm>
          <a:prstGeom prst="rect">
            <a:avLst/>
          </a:prstGeom>
          <a:noFill/>
          <a:ln w="381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4791363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FC3D5-92C3-44F0-872E-FA7C352829C7}"/>
              </a:ext>
            </a:extLst>
          </p:cNvPr>
          <p:cNvSpPr>
            <a:spLocks noGrp="1"/>
          </p:cNvSpPr>
          <p:nvPr>
            <p:ph type="title"/>
          </p:nvPr>
        </p:nvSpPr>
        <p:spPr/>
        <p:txBody>
          <a:bodyPr/>
          <a:lstStyle/>
          <a:p>
            <a:r>
              <a:rPr lang="en-US" dirty="0"/>
              <a:t>Project – Travel &amp; Expense Report Entry</a:t>
            </a:r>
          </a:p>
        </p:txBody>
      </p:sp>
      <p:sp>
        <p:nvSpPr>
          <p:cNvPr id="4" name="Content Placeholder 3">
            <a:extLst>
              <a:ext uri="{FF2B5EF4-FFF2-40B4-BE49-F238E27FC236}">
                <a16:creationId xmlns:a16="http://schemas.microsoft.com/office/drawing/2014/main" xmlns="" id="{440BBD74-B5F2-4563-9192-6509B4789C11}"/>
              </a:ext>
            </a:extLst>
          </p:cNvPr>
          <p:cNvSpPr>
            <a:spLocks noGrp="1"/>
          </p:cNvSpPr>
          <p:nvPr>
            <p:ph type="body" sz="quarter" idx="10"/>
          </p:nvPr>
        </p:nvSpPr>
        <p:spPr>
          <a:xfrm>
            <a:off x="838200" y="1619250"/>
            <a:ext cx="10907110" cy="4000178"/>
          </a:xfrm>
        </p:spPr>
        <p:txBody>
          <a:bodyPr/>
          <a:lstStyle/>
          <a:p>
            <a:r>
              <a:rPr lang="en-US" dirty="0"/>
              <a:t>Project Travel &amp; Expense Report Entry (TM.ENT.00)</a:t>
            </a:r>
          </a:p>
          <a:p>
            <a:r>
              <a:rPr lang="en-US" dirty="0"/>
              <a:t>Enable note/attachment icons NEW SS</a:t>
            </a:r>
          </a:p>
          <a:p>
            <a:endParaRPr lang="en-US" dirty="0"/>
          </a:p>
        </p:txBody>
      </p:sp>
      <p:pic>
        <p:nvPicPr>
          <p:cNvPr id="5" name="Picture 4">
            <a:extLst>
              <a:ext uri="{FF2B5EF4-FFF2-40B4-BE49-F238E27FC236}">
                <a16:creationId xmlns:a16="http://schemas.microsoft.com/office/drawing/2014/main" xmlns="" id="{8429EC74-8207-469B-8CEF-A3C2A1F0E07D}"/>
              </a:ext>
            </a:extLst>
          </p:cNvPr>
          <p:cNvPicPr>
            <a:picLocks noChangeAspect="1"/>
          </p:cNvPicPr>
          <p:nvPr/>
        </p:nvPicPr>
        <p:blipFill>
          <a:blip r:embed="rId3"/>
          <a:stretch>
            <a:fillRect/>
          </a:stretch>
        </p:blipFill>
        <p:spPr>
          <a:xfrm>
            <a:off x="3182619" y="2846365"/>
            <a:ext cx="5826761" cy="4005898"/>
          </a:xfrm>
          <a:prstGeom prst="rect">
            <a:avLst/>
          </a:prstGeom>
        </p:spPr>
      </p:pic>
      <p:sp>
        <p:nvSpPr>
          <p:cNvPr id="6" name="Rectangle 5">
            <a:extLst>
              <a:ext uri="{FF2B5EF4-FFF2-40B4-BE49-F238E27FC236}">
                <a16:creationId xmlns:a16="http://schemas.microsoft.com/office/drawing/2014/main" xmlns="" id="{8121139A-1D52-4D54-9BFC-30A06C13BE65}"/>
              </a:ext>
            </a:extLst>
          </p:cNvPr>
          <p:cNvSpPr/>
          <p:nvPr/>
        </p:nvSpPr>
        <p:spPr>
          <a:xfrm>
            <a:off x="4508938" y="3224046"/>
            <a:ext cx="268013"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92B0BCB-A0EF-457B-A8B4-4E146320794B}"/>
              </a:ext>
            </a:extLst>
          </p:cNvPr>
          <p:cNvSpPr/>
          <p:nvPr/>
        </p:nvSpPr>
        <p:spPr>
          <a:xfrm>
            <a:off x="3203025" y="6171989"/>
            <a:ext cx="268013"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9546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69B781-2DDE-4EF5-A8E0-41E0A849D3FB}"/>
              </a:ext>
            </a:extLst>
          </p:cNvPr>
          <p:cNvSpPr>
            <a:spLocks noGrp="1"/>
          </p:cNvSpPr>
          <p:nvPr>
            <p:ph type="title"/>
          </p:nvPr>
        </p:nvSpPr>
        <p:spPr/>
        <p:txBody>
          <a:bodyPr/>
          <a:lstStyle/>
          <a:p>
            <a:r>
              <a:rPr lang="en-US" dirty="0"/>
              <a:t>Microsoft Power BI</a:t>
            </a:r>
          </a:p>
        </p:txBody>
      </p:sp>
    </p:spTree>
    <p:extLst>
      <p:ext uri="{BB962C8B-B14F-4D97-AF65-F5344CB8AC3E}">
        <p14:creationId xmlns:p14="http://schemas.microsoft.com/office/powerpoint/2010/main" val="192355098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57565-6B18-4520-9379-48DAC8B65148}"/>
              </a:ext>
            </a:extLst>
          </p:cNvPr>
          <p:cNvSpPr>
            <a:spLocks noGrp="1"/>
          </p:cNvSpPr>
          <p:nvPr>
            <p:ph type="title"/>
          </p:nvPr>
        </p:nvSpPr>
        <p:spPr/>
        <p:txBody>
          <a:bodyPr/>
          <a:lstStyle/>
          <a:p>
            <a:r>
              <a:rPr lang="en-US" dirty="0"/>
              <a:t>Project Maintenance - End Date</a:t>
            </a:r>
          </a:p>
        </p:txBody>
      </p:sp>
      <p:sp>
        <p:nvSpPr>
          <p:cNvPr id="4" name="Content Placeholder 3">
            <a:extLst>
              <a:ext uri="{FF2B5EF4-FFF2-40B4-BE49-F238E27FC236}">
                <a16:creationId xmlns:a16="http://schemas.microsoft.com/office/drawing/2014/main" xmlns="" id="{C3F05216-31DB-44ED-B7E4-4C9FE7046257}"/>
              </a:ext>
            </a:extLst>
          </p:cNvPr>
          <p:cNvSpPr>
            <a:spLocks noGrp="1"/>
          </p:cNvSpPr>
          <p:nvPr>
            <p:ph type="body" sz="quarter" idx="10"/>
          </p:nvPr>
        </p:nvSpPr>
        <p:spPr/>
        <p:txBody>
          <a:bodyPr>
            <a:normAutofit/>
          </a:bodyPr>
          <a:lstStyle/>
          <a:p>
            <a:pPr marL="0" indent="0">
              <a:buNone/>
            </a:pPr>
            <a:r>
              <a:rPr lang="en-US" dirty="0"/>
              <a:t> </a:t>
            </a:r>
          </a:p>
        </p:txBody>
      </p:sp>
      <p:pic>
        <p:nvPicPr>
          <p:cNvPr id="5" name="Picture 4">
            <a:extLst>
              <a:ext uri="{FF2B5EF4-FFF2-40B4-BE49-F238E27FC236}">
                <a16:creationId xmlns:a16="http://schemas.microsoft.com/office/drawing/2014/main" xmlns="" id="{0D03CE5E-4F69-4DF4-BBA7-82E6F7B98B9B}"/>
              </a:ext>
            </a:extLst>
          </p:cNvPr>
          <p:cNvPicPr>
            <a:picLocks noChangeAspect="1"/>
          </p:cNvPicPr>
          <p:nvPr/>
        </p:nvPicPr>
        <p:blipFill>
          <a:blip r:embed="rId3"/>
          <a:stretch>
            <a:fillRect/>
          </a:stretch>
        </p:blipFill>
        <p:spPr>
          <a:xfrm>
            <a:off x="2706393" y="1619250"/>
            <a:ext cx="6779213" cy="4594177"/>
          </a:xfrm>
          <a:prstGeom prst="rect">
            <a:avLst/>
          </a:prstGeom>
        </p:spPr>
      </p:pic>
      <p:sp>
        <p:nvSpPr>
          <p:cNvPr id="6" name="Rectangle 5">
            <a:extLst>
              <a:ext uri="{FF2B5EF4-FFF2-40B4-BE49-F238E27FC236}">
                <a16:creationId xmlns:a16="http://schemas.microsoft.com/office/drawing/2014/main" xmlns="" id="{5132D12D-3EF4-4CB3-AD14-24F437FE6B2E}"/>
              </a:ext>
            </a:extLst>
          </p:cNvPr>
          <p:cNvSpPr/>
          <p:nvPr/>
        </p:nvSpPr>
        <p:spPr>
          <a:xfrm>
            <a:off x="4437994" y="3034861"/>
            <a:ext cx="851338"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86017"/>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57565-6B18-4520-9379-48DAC8B65148}"/>
              </a:ext>
            </a:extLst>
          </p:cNvPr>
          <p:cNvSpPr>
            <a:spLocks noGrp="1"/>
          </p:cNvSpPr>
          <p:nvPr>
            <p:ph type="title"/>
          </p:nvPr>
        </p:nvSpPr>
        <p:spPr/>
        <p:txBody>
          <a:bodyPr/>
          <a:lstStyle/>
          <a:p>
            <a:r>
              <a:rPr lang="en-US" dirty="0"/>
              <a:t>Project Maintenance - End Date</a:t>
            </a:r>
          </a:p>
        </p:txBody>
      </p:sp>
      <p:sp>
        <p:nvSpPr>
          <p:cNvPr id="4" name="Content Placeholder 3">
            <a:extLst>
              <a:ext uri="{FF2B5EF4-FFF2-40B4-BE49-F238E27FC236}">
                <a16:creationId xmlns:a16="http://schemas.microsoft.com/office/drawing/2014/main" xmlns="" id="{C3F05216-31DB-44ED-B7E4-4C9FE7046257}"/>
              </a:ext>
            </a:extLst>
          </p:cNvPr>
          <p:cNvSpPr>
            <a:spLocks noGrp="1"/>
          </p:cNvSpPr>
          <p:nvPr>
            <p:ph type="body" sz="quarter" idx="10"/>
          </p:nvPr>
        </p:nvSpPr>
        <p:spPr>
          <a:xfrm>
            <a:off x="269303" y="1187644"/>
            <a:ext cx="11655078" cy="4419668"/>
          </a:xfrm>
        </p:spPr>
        <p:txBody>
          <a:bodyPr>
            <a:normAutofit/>
          </a:bodyPr>
          <a:lstStyle/>
          <a:p>
            <a:r>
              <a:rPr lang="en-US" dirty="0"/>
              <a:t>Turn on the ability to NOT allow:</a:t>
            </a:r>
          </a:p>
          <a:p>
            <a:pPr lvl="1"/>
            <a:r>
              <a:rPr lang="en-US" dirty="0"/>
              <a:t>Time entry</a:t>
            </a:r>
          </a:p>
          <a:p>
            <a:pPr lvl="1"/>
            <a:r>
              <a:rPr lang="en-US" dirty="0"/>
              <a:t>Expense entry </a:t>
            </a:r>
          </a:p>
          <a:p>
            <a:pPr lvl="1"/>
            <a:r>
              <a:rPr lang="en-US" dirty="0"/>
              <a:t>for projects that have past the end date</a:t>
            </a:r>
          </a:p>
          <a:p>
            <a:r>
              <a:rPr lang="en-US" dirty="0"/>
              <a:t>The Project lookup list will not show Projects that have end dates past the current business date.</a:t>
            </a:r>
          </a:p>
          <a:p>
            <a:endParaRPr lang="en-US" sz="2800" dirty="0"/>
          </a:p>
          <a:p>
            <a:endParaRPr lang="en-US" dirty="0"/>
          </a:p>
        </p:txBody>
      </p:sp>
    </p:spTree>
    <p:extLst>
      <p:ext uri="{BB962C8B-B14F-4D97-AF65-F5344CB8AC3E}">
        <p14:creationId xmlns:p14="http://schemas.microsoft.com/office/powerpoint/2010/main" val="2749789473"/>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ED2CD-C364-4662-B856-F45774D7EBB1}"/>
              </a:ext>
            </a:extLst>
          </p:cNvPr>
          <p:cNvSpPr>
            <a:spLocks noGrp="1"/>
          </p:cNvSpPr>
          <p:nvPr>
            <p:ph type="title"/>
          </p:nvPr>
        </p:nvSpPr>
        <p:spPr/>
        <p:txBody>
          <a:bodyPr/>
          <a:lstStyle/>
          <a:p>
            <a:r>
              <a:rPr lang="en-US" dirty="0"/>
              <a:t>Project Timesheet screen</a:t>
            </a:r>
          </a:p>
        </p:txBody>
      </p:sp>
      <p:sp>
        <p:nvSpPr>
          <p:cNvPr id="4" name="Content Placeholder 3">
            <a:extLst>
              <a:ext uri="{FF2B5EF4-FFF2-40B4-BE49-F238E27FC236}">
                <a16:creationId xmlns:a16="http://schemas.microsoft.com/office/drawing/2014/main" xmlns="" id="{BA775D1B-B224-44AE-A46D-123C448F1264}"/>
              </a:ext>
            </a:extLst>
          </p:cNvPr>
          <p:cNvSpPr>
            <a:spLocks noGrp="1"/>
          </p:cNvSpPr>
          <p:nvPr>
            <p:ph type="body" sz="quarter" idx="10"/>
          </p:nvPr>
        </p:nvSpPr>
        <p:spPr/>
        <p:txBody>
          <a:bodyPr>
            <a:normAutofit/>
          </a:bodyPr>
          <a:lstStyle/>
          <a:p>
            <a:r>
              <a:rPr lang="en-US" dirty="0"/>
              <a:t>Enhancements to the screen to support Web Apps Line Item Approval</a:t>
            </a:r>
          </a:p>
          <a:p>
            <a:r>
              <a:rPr lang="en-US" dirty="0"/>
              <a:t>Updating fields from the rich client screen used for online </a:t>
            </a:r>
          </a:p>
          <a:p>
            <a:pPr marL="0" indent="0">
              <a:buNone/>
            </a:pPr>
            <a:endParaRPr lang="en-US" dirty="0"/>
          </a:p>
          <a:p>
            <a:endParaRPr lang="en-US" dirty="0"/>
          </a:p>
        </p:txBody>
      </p:sp>
    </p:spTree>
    <p:extLst>
      <p:ext uri="{BB962C8B-B14F-4D97-AF65-F5344CB8AC3E}">
        <p14:creationId xmlns:p14="http://schemas.microsoft.com/office/powerpoint/2010/main" val="1019466819"/>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1BE0B-29D5-4B54-A221-F7BAE28CE6C7}"/>
              </a:ext>
            </a:extLst>
          </p:cNvPr>
          <p:cNvSpPr>
            <a:spLocks noGrp="1"/>
          </p:cNvSpPr>
          <p:nvPr>
            <p:ph type="title"/>
          </p:nvPr>
        </p:nvSpPr>
        <p:spPr/>
        <p:txBody>
          <a:bodyPr/>
          <a:lstStyle/>
          <a:p>
            <a:r>
              <a:rPr lang="en-US" dirty="0"/>
              <a:t>Project - Calculate Retention by line item</a:t>
            </a:r>
          </a:p>
        </p:txBody>
      </p:sp>
      <p:sp>
        <p:nvSpPr>
          <p:cNvPr id="4" name="Content Placeholder 3">
            <a:extLst>
              <a:ext uri="{FF2B5EF4-FFF2-40B4-BE49-F238E27FC236}">
                <a16:creationId xmlns:a16="http://schemas.microsoft.com/office/drawing/2014/main" xmlns="" id="{50DC2936-FDA8-4C4E-829F-1154442A35FB}"/>
              </a:ext>
            </a:extLst>
          </p:cNvPr>
          <p:cNvSpPr>
            <a:spLocks noGrp="1"/>
          </p:cNvSpPr>
          <p:nvPr>
            <p:ph type="body" sz="quarter" idx="10"/>
          </p:nvPr>
        </p:nvSpPr>
        <p:spPr>
          <a:xfrm>
            <a:off x="269303" y="1187644"/>
            <a:ext cx="11655078" cy="5296283"/>
          </a:xfrm>
        </p:spPr>
        <p:txBody>
          <a:bodyPr>
            <a:normAutofit/>
          </a:bodyPr>
          <a:lstStyle/>
          <a:p>
            <a:r>
              <a:rPr lang="en-US" dirty="0"/>
              <a:t>Construction billing supports retention by line item</a:t>
            </a:r>
          </a:p>
          <a:p>
            <a:r>
              <a:rPr lang="en-US" dirty="0"/>
              <a:t>Add the ability for the billing rule to calculate retention by line item (option) rather than always "total"</a:t>
            </a:r>
          </a:p>
          <a:p>
            <a:r>
              <a:rPr lang="en-US" dirty="0"/>
              <a:t>Currently BI.BAM.00 will calculate retention on the total invoice amount, not by line item.</a:t>
            </a:r>
          </a:p>
          <a:p>
            <a:r>
              <a:rPr lang="en-US" dirty="0"/>
              <a:t>New feature will add retention by line item</a:t>
            </a:r>
          </a:p>
          <a:p>
            <a:endParaRPr lang="en-US" dirty="0"/>
          </a:p>
        </p:txBody>
      </p:sp>
    </p:spTree>
    <p:extLst>
      <p:ext uri="{BB962C8B-B14F-4D97-AF65-F5344CB8AC3E}">
        <p14:creationId xmlns:p14="http://schemas.microsoft.com/office/powerpoint/2010/main" val="1370302119"/>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2989-EAFC-4E5E-BF03-5D610B60604F}"/>
              </a:ext>
            </a:extLst>
          </p:cNvPr>
          <p:cNvSpPr>
            <a:spLocks noGrp="1"/>
          </p:cNvSpPr>
          <p:nvPr>
            <p:ph type="title"/>
          </p:nvPr>
        </p:nvSpPr>
        <p:spPr/>
        <p:txBody>
          <a:bodyPr/>
          <a:lstStyle/>
          <a:p>
            <a:r>
              <a:rPr lang="en-US" dirty="0"/>
              <a:t>Project - Week Maintenance</a:t>
            </a:r>
          </a:p>
        </p:txBody>
      </p:sp>
      <p:sp>
        <p:nvSpPr>
          <p:cNvPr id="4" name="Content Placeholder 3">
            <a:extLst>
              <a:ext uri="{FF2B5EF4-FFF2-40B4-BE49-F238E27FC236}">
                <a16:creationId xmlns:a16="http://schemas.microsoft.com/office/drawing/2014/main" xmlns="" id="{314C5ED5-137F-4D27-85A7-0CAED07278ED}"/>
              </a:ext>
            </a:extLst>
          </p:cNvPr>
          <p:cNvSpPr>
            <a:spLocks noGrp="1"/>
          </p:cNvSpPr>
          <p:nvPr>
            <p:ph type="body" sz="quarter" idx="10"/>
          </p:nvPr>
        </p:nvSpPr>
        <p:spPr>
          <a:xfrm>
            <a:off x="269303" y="1187644"/>
            <a:ext cx="11655078" cy="5380845"/>
          </a:xfrm>
        </p:spPr>
        <p:txBody>
          <a:bodyPr>
            <a:normAutofit/>
          </a:bodyPr>
          <a:lstStyle/>
          <a:p>
            <a:r>
              <a:rPr lang="en-US" dirty="0"/>
              <a:t>Provide a way to auto generate week maintenance information</a:t>
            </a:r>
          </a:p>
          <a:p>
            <a:pPr lvl="1"/>
            <a:r>
              <a:rPr lang="en-US" dirty="0"/>
              <a:t>The Week maintenance screen must be setup </a:t>
            </a:r>
          </a:p>
          <a:p>
            <a:pPr marL="457200" lvl="1" indent="0">
              <a:buNone/>
            </a:pPr>
            <a:r>
              <a:rPr lang="en-US" dirty="0"/>
              <a:t>   before Project Time can be entered</a:t>
            </a:r>
          </a:p>
          <a:p>
            <a:pPr lvl="1"/>
            <a:r>
              <a:rPr lang="en-US" dirty="0"/>
              <a:t>Currently this is a manual setup process</a:t>
            </a:r>
          </a:p>
          <a:p>
            <a:r>
              <a:rPr lang="en-US" dirty="0"/>
              <a:t>Create a way to setup week maintenance by:</a:t>
            </a:r>
          </a:p>
          <a:p>
            <a:pPr lvl="1"/>
            <a:r>
              <a:rPr lang="en-US" dirty="0"/>
              <a:t>Date range</a:t>
            </a:r>
          </a:p>
          <a:p>
            <a:pPr lvl="1"/>
            <a:r>
              <a:rPr lang="en-US" dirty="0"/>
              <a:t>Beginning of the week day</a:t>
            </a:r>
          </a:p>
          <a:p>
            <a:pPr lvl="1"/>
            <a:r>
              <a:rPr lang="en-US" dirty="0"/>
              <a:t>Ending day of the week day</a:t>
            </a:r>
          </a:p>
          <a:p>
            <a:pPr lvl="1"/>
            <a:r>
              <a:rPr lang="en-US" dirty="0"/>
              <a:t>Define frequency (weekly, biweekly, semimonthly) </a:t>
            </a:r>
          </a:p>
          <a:p>
            <a:endParaRPr lang="en-US" dirty="0"/>
          </a:p>
          <a:p>
            <a:endParaRPr lang="en-US" dirty="0"/>
          </a:p>
        </p:txBody>
      </p:sp>
    </p:spTree>
    <p:extLst>
      <p:ext uri="{BB962C8B-B14F-4D97-AF65-F5344CB8AC3E}">
        <p14:creationId xmlns:p14="http://schemas.microsoft.com/office/powerpoint/2010/main" val="3894980088"/>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3170B-8522-4AF1-8A0E-634813763D43}"/>
              </a:ext>
            </a:extLst>
          </p:cNvPr>
          <p:cNvSpPr>
            <a:spLocks noGrp="1"/>
          </p:cNvSpPr>
          <p:nvPr>
            <p:ph type="title"/>
          </p:nvPr>
        </p:nvSpPr>
        <p:spPr/>
        <p:txBody>
          <a:bodyPr/>
          <a:lstStyle/>
          <a:p>
            <a:r>
              <a:rPr lang="en-US" sz="4710" dirty="0"/>
              <a:t>Invoice &amp; Adjustment Posting post</a:t>
            </a:r>
          </a:p>
        </p:txBody>
      </p:sp>
      <p:sp>
        <p:nvSpPr>
          <p:cNvPr id="4" name="Content Placeholder 3">
            <a:extLst>
              <a:ext uri="{FF2B5EF4-FFF2-40B4-BE49-F238E27FC236}">
                <a16:creationId xmlns:a16="http://schemas.microsoft.com/office/drawing/2014/main" xmlns="" id="{7188CDD8-6CC9-4F4C-A301-2EAD47DEB8B9}"/>
              </a:ext>
            </a:extLst>
          </p:cNvPr>
          <p:cNvSpPr>
            <a:spLocks noGrp="1"/>
          </p:cNvSpPr>
          <p:nvPr>
            <p:ph type="body" sz="quarter" idx="10"/>
          </p:nvPr>
        </p:nvSpPr>
        <p:spPr/>
        <p:txBody>
          <a:bodyPr/>
          <a:lstStyle/>
          <a:p>
            <a:r>
              <a:rPr lang="en-US" dirty="0"/>
              <a:t>Allow users the ability to select what project/projects or invoice numbers they want to post </a:t>
            </a:r>
          </a:p>
        </p:txBody>
      </p:sp>
      <p:pic>
        <p:nvPicPr>
          <p:cNvPr id="6" name="Picture 5">
            <a:extLst>
              <a:ext uri="{FF2B5EF4-FFF2-40B4-BE49-F238E27FC236}">
                <a16:creationId xmlns:a16="http://schemas.microsoft.com/office/drawing/2014/main" xmlns="" id="{694C3430-E43C-426D-8738-5B256A5E5256}"/>
              </a:ext>
            </a:extLst>
          </p:cNvPr>
          <p:cNvPicPr>
            <a:picLocks noChangeAspect="1"/>
          </p:cNvPicPr>
          <p:nvPr/>
        </p:nvPicPr>
        <p:blipFill>
          <a:blip r:embed="rId3"/>
          <a:stretch>
            <a:fillRect/>
          </a:stretch>
        </p:blipFill>
        <p:spPr>
          <a:xfrm>
            <a:off x="3856884" y="2742286"/>
            <a:ext cx="4478232" cy="4000178"/>
          </a:xfrm>
          <a:prstGeom prst="rect">
            <a:avLst/>
          </a:prstGeom>
        </p:spPr>
      </p:pic>
    </p:spTree>
    <p:extLst>
      <p:ext uri="{BB962C8B-B14F-4D97-AF65-F5344CB8AC3E}">
        <p14:creationId xmlns:p14="http://schemas.microsoft.com/office/powerpoint/2010/main" val="2210465686"/>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4CD37-3E60-4CDB-BEB7-7855D5C963A3}"/>
              </a:ext>
            </a:extLst>
          </p:cNvPr>
          <p:cNvSpPr>
            <a:spLocks noGrp="1"/>
          </p:cNvSpPr>
          <p:nvPr>
            <p:ph type="title"/>
          </p:nvPr>
        </p:nvSpPr>
        <p:spPr/>
        <p:txBody>
          <a:bodyPr/>
          <a:lstStyle/>
          <a:p>
            <a:r>
              <a:rPr lang="en-US" dirty="0"/>
              <a:t>Project Invoice Printing - Preliminary</a:t>
            </a:r>
          </a:p>
        </p:txBody>
      </p:sp>
      <p:sp>
        <p:nvSpPr>
          <p:cNvPr id="4" name="Content Placeholder 3">
            <a:extLst>
              <a:ext uri="{FF2B5EF4-FFF2-40B4-BE49-F238E27FC236}">
                <a16:creationId xmlns:a16="http://schemas.microsoft.com/office/drawing/2014/main" xmlns="" id="{A360BD46-4D1F-4C51-8D61-44F964FC11C7}"/>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6" name="Picture 5">
            <a:extLst>
              <a:ext uri="{FF2B5EF4-FFF2-40B4-BE49-F238E27FC236}">
                <a16:creationId xmlns:a16="http://schemas.microsoft.com/office/drawing/2014/main" xmlns="" id="{9C7809AF-0CB0-4B4B-875D-DAD35D9F5E75}"/>
              </a:ext>
            </a:extLst>
          </p:cNvPr>
          <p:cNvPicPr>
            <a:picLocks noChangeAspect="1"/>
          </p:cNvPicPr>
          <p:nvPr/>
        </p:nvPicPr>
        <p:blipFill>
          <a:blip r:embed="rId3"/>
          <a:stretch>
            <a:fillRect/>
          </a:stretch>
        </p:blipFill>
        <p:spPr>
          <a:xfrm>
            <a:off x="2934940" y="1619250"/>
            <a:ext cx="6322119" cy="5104743"/>
          </a:xfrm>
          <a:prstGeom prst="rect">
            <a:avLst/>
          </a:prstGeom>
        </p:spPr>
      </p:pic>
    </p:spTree>
    <p:extLst>
      <p:ext uri="{BB962C8B-B14F-4D97-AF65-F5344CB8AC3E}">
        <p14:creationId xmlns:p14="http://schemas.microsoft.com/office/powerpoint/2010/main" val="298727256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4CD37-3E60-4CDB-BEB7-7855D5C963A3}"/>
              </a:ext>
            </a:extLst>
          </p:cNvPr>
          <p:cNvSpPr>
            <a:spLocks noGrp="1"/>
          </p:cNvSpPr>
          <p:nvPr>
            <p:ph type="title"/>
          </p:nvPr>
        </p:nvSpPr>
        <p:spPr/>
        <p:txBody>
          <a:bodyPr/>
          <a:lstStyle/>
          <a:p>
            <a:r>
              <a:rPr lang="en-US" dirty="0"/>
              <a:t>Project Invoice Printing - Final</a:t>
            </a:r>
          </a:p>
        </p:txBody>
      </p:sp>
      <p:sp>
        <p:nvSpPr>
          <p:cNvPr id="4" name="Content Placeholder 3">
            <a:extLst>
              <a:ext uri="{FF2B5EF4-FFF2-40B4-BE49-F238E27FC236}">
                <a16:creationId xmlns:a16="http://schemas.microsoft.com/office/drawing/2014/main" xmlns="" id="{A360BD46-4D1F-4C51-8D61-44F964FC11C7}"/>
              </a:ext>
            </a:extLst>
          </p:cNvPr>
          <p:cNvSpPr>
            <a:spLocks noGrp="1"/>
          </p:cNvSpPr>
          <p:nvPr>
            <p:ph type="body" sz="quarter" idx="10"/>
          </p:nvPr>
        </p:nvSpPr>
        <p:spPr>
          <a:xfrm>
            <a:off x="269303" y="1187644"/>
            <a:ext cx="11655078" cy="673454"/>
          </a:xfrm>
        </p:spPr>
        <p:txBody>
          <a:bodyPr/>
          <a:lstStyle/>
          <a:p>
            <a:pPr marL="0" indent="0">
              <a:buNone/>
            </a:pPr>
            <a:r>
              <a:rPr lang="en-US" dirty="0"/>
              <a:t> </a:t>
            </a:r>
          </a:p>
        </p:txBody>
      </p:sp>
      <p:pic>
        <p:nvPicPr>
          <p:cNvPr id="6" name="Picture 5">
            <a:extLst>
              <a:ext uri="{FF2B5EF4-FFF2-40B4-BE49-F238E27FC236}">
                <a16:creationId xmlns:a16="http://schemas.microsoft.com/office/drawing/2014/main" xmlns="" id="{9C7809AF-0CB0-4B4B-875D-DAD35D9F5E75}"/>
              </a:ext>
            </a:extLst>
          </p:cNvPr>
          <p:cNvPicPr>
            <a:picLocks noChangeAspect="1"/>
          </p:cNvPicPr>
          <p:nvPr/>
        </p:nvPicPr>
        <p:blipFill>
          <a:blip r:embed="rId3"/>
          <a:stretch>
            <a:fillRect/>
          </a:stretch>
        </p:blipFill>
        <p:spPr>
          <a:xfrm>
            <a:off x="2934940" y="1619250"/>
            <a:ext cx="6322119" cy="5104743"/>
          </a:xfrm>
          <a:prstGeom prst="rect">
            <a:avLst/>
          </a:prstGeom>
        </p:spPr>
      </p:pic>
      <p:pic>
        <p:nvPicPr>
          <p:cNvPr id="3" name="Picture 2">
            <a:extLst>
              <a:ext uri="{FF2B5EF4-FFF2-40B4-BE49-F238E27FC236}">
                <a16:creationId xmlns:a16="http://schemas.microsoft.com/office/drawing/2014/main" xmlns="" id="{2C196D7A-E628-4C65-9CAB-9F3B50ECDE2F}"/>
              </a:ext>
            </a:extLst>
          </p:cNvPr>
          <p:cNvPicPr>
            <a:picLocks noChangeAspect="1"/>
          </p:cNvPicPr>
          <p:nvPr/>
        </p:nvPicPr>
        <p:blipFill>
          <a:blip r:embed="rId4"/>
          <a:stretch>
            <a:fillRect/>
          </a:stretch>
        </p:blipFill>
        <p:spPr>
          <a:xfrm>
            <a:off x="2934940" y="1619250"/>
            <a:ext cx="6322119" cy="5104743"/>
          </a:xfrm>
          <a:prstGeom prst="rect">
            <a:avLst/>
          </a:prstGeom>
        </p:spPr>
      </p:pic>
      <p:pic>
        <p:nvPicPr>
          <p:cNvPr id="5" name="Picture 4">
            <a:extLst>
              <a:ext uri="{FF2B5EF4-FFF2-40B4-BE49-F238E27FC236}">
                <a16:creationId xmlns:a16="http://schemas.microsoft.com/office/drawing/2014/main" xmlns="" id="{0E325304-3CDD-4CFD-8802-34E3B47F1EC2}"/>
              </a:ext>
            </a:extLst>
          </p:cNvPr>
          <p:cNvPicPr>
            <a:picLocks noChangeAspect="1"/>
          </p:cNvPicPr>
          <p:nvPr/>
        </p:nvPicPr>
        <p:blipFill>
          <a:blip r:embed="rId5"/>
          <a:stretch>
            <a:fillRect/>
          </a:stretch>
        </p:blipFill>
        <p:spPr>
          <a:xfrm>
            <a:off x="2934939" y="1619249"/>
            <a:ext cx="6322119" cy="5104743"/>
          </a:xfrm>
          <a:prstGeom prst="rect">
            <a:avLst/>
          </a:prstGeom>
        </p:spPr>
      </p:pic>
    </p:spTree>
    <p:extLst>
      <p:ext uri="{BB962C8B-B14F-4D97-AF65-F5344CB8AC3E}">
        <p14:creationId xmlns:p14="http://schemas.microsoft.com/office/powerpoint/2010/main" val="2397006484"/>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8BF35-2273-4390-8CE1-6F6188BB221F}"/>
              </a:ext>
            </a:extLst>
          </p:cNvPr>
          <p:cNvSpPr>
            <a:spLocks noGrp="1"/>
          </p:cNvSpPr>
          <p:nvPr>
            <p:ph type="title"/>
          </p:nvPr>
        </p:nvSpPr>
        <p:spPr/>
        <p:txBody>
          <a:bodyPr/>
          <a:lstStyle/>
          <a:p>
            <a:r>
              <a:rPr lang="en-US" dirty="0"/>
              <a:t>Project - Allocator - Enhancement</a:t>
            </a:r>
          </a:p>
        </p:txBody>
      </p:sp>
      <p:sp>
        <p:nvSpPr>
          <p:cNvPr id="4" name="Content Placeholder 3">
            <a:extLst>
              <a:ext uri="{FF2B5EF4-FFF2-40B4-BE49-F238E27FC236}">
                <a16:creationId xmlns:a16="http://schemas.microsoft.com/office/drawing/2014/main" xmlns="" id="{760F9117-5E40-4F79-A01B-E3BEDD2E6E35}"/>
              </a:ext>
            </a:extLst>
          </p:cNvPr>
          <p:cNvSpPr>
            <a:spLocks noGrp="1"/>
          </p:cNvSpPr>
          <p:nvPr>
            <p:ph type="body" sz="quarter" idx="10"/>
          </p:nvPr>
        </p:nvSpPr>
        <p:spPr>
          <a:xfrm>
            <a:off x="838200" y="1619249"/>
            <a:ext cx="10515600" cy="4379473"/>
          </a:xfrm>
        </p:spPr>
        <p:txBody>
          <a:bodyPr>
            <a:normAutofit fontScale="92500" lnSpcReduction="10000"/>
          </a:bodyPr>
          <a:lstStyle/>
          <a:p>
            <a:r>
              <a:rPr lang="en-US" dirty="0"/>
              <a:t>Allocator can transfer costs from one project to another in </a:t>
            </a:r>
            <a:r>
              <a:rPr lang="en-US" dirty="0" err="1"/>
              <a:t>pjtran</a:t>
            </a:r>
            <a:endParaRPr lang="en-US" dirty="0"/>
          </a:p>
          <a:p>
            <a:r>
              <a:rPr lang="en-US" dirty="0"/>
              <a:t>Usually one moving out and one moving it in to another project</a:t>
            </a:r>
          </a:p>
          <a:p>
            <a:r>
              <a:rPr lang="en-US" dirty="0"/>
              <a:t>Currently both entries made in the general ledger transaction contain the source project id</a:t>
            </a:r>
          </a:p>
          <a:p>
            <a:r>
              <a:rPr lang="en-US" dirty="0"/>
              <a:t>Enhance the general ledger posting to follow the post and offset project and task id's specified in the allocator method</a:t>
            </a:r>
          </a:p>
        </p:txBody>
      </p:sp>
    </p:spTree>
    <p:extLst>
      <p:ext uri="{BB962C8B-B14F-4D97-AF65-F5344CB8AC3E}">
        <p14:creationId xmlns:p14="http://schemas.microsoft.com/office/powerpoint/2010/main" val="3026399139"/>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22B20-73F7-4B36-83F2-E74071704FE4}"/>
              </a:ext>
            </a:extLst>
          </p:cNvPr>
          <p:cNvSpPr>
            <a:spLocks noGrp="1"/>
          </p:cNvSpPr>
          <p:nvPr>
            <p:ph type="title"/>
          </p:nvPr>
        </p:nvSpPr>
        <p:spPr/>
        <p:txBody>
          <a:bodyPr/>
          <a:lstStyle/>
          <a:p>
            <a:r>
              <a:rPr lang="en-US"/>
              <a:t>Sales Order</a:t>
            </a:r>
          </a:p>
        </p:txBody>
      </p:sp>
      <p:sp>
        <p:nvSpPr>
          <p:cNvPr id="4" name="Content Placeholder 3">
            <a:extLst>
              <a:ext uri="{FF2B5EF4-FFF2-40B4-BE49-F238E27FC236}">
                <a16:creationId xmlns:a16="http://schemas.microsoft.com/office/drawing/2014/main" xmlns="" id="{2C4BD66D-0DB5-4ADE-93FE-8065B0D080F3}"/>
              </a:ext>
            </a:extLst>
          </p:cNvPr>
          <p:cNvSpPr>
            <a:spLocks noGrp="1"/>
          </p:cNvSpPr>
          <p:nvPr>
            <p:ph type="body" sz="quarter" idx="10"/>
          </p:nvPr>
        </p:nvSpPr>
        <p:spPr/>
        <p:txBody>
          <a:bodyPr/>
          <a:lstStyle/>
          <a:p>
            <a:r>
              <a:rPr lang="en-US" dirty="0"/>
              <a:t>Add ability to remove canceled sales orders from the system</a:t>
            </a:r>
          </a:p>
          <a:p>
            <a:r>
              <a:rPr lang="en-US" dirty="0"/>
              <a:t>Deletion process will add ability to remove cancelled orders</a:t>
            </a:r>
          </a:p>
          <a:p>
            <a:pPr marL="0" indent="0">
              <a:buNone/>
            </a:pPr>
            <a:endParaRPr lang="en-US" dirty="0"/>
          </a:p>
          <a:p>
            <a:endParaRPr lang="en-US" dirty="0"/>
          </a:p>
        </p:txBody>
      </p:sp>
      <p:pic>
        <p:nvPicPr>
          <p:cNvPr id="3" name="Picture 2">
            <a:extLst>
              <a:ext uri="{FF2B5EF4-FFF2-40B4-BE49-F238E27FC236}">
                <a16:creationId xmlns:a16="http://schemas.microsoft.com/office/drawing/2014/main" xmlns="" id="{24BD8FF0-DE0E-43B9-B560-986F8AB5C384}"/>
              </a:ext>
            </a:extLst>
          </p:cNvPr>
          <p:cNvPicPr>
            <a:picLocks noChangeAspect="1"/>
          </p:cNvPicPr>
          <p:nvPr/>
        </p:nvPicPr>
        <p:blipFill>
          <a:blip r:embed="rId3"/>
          <a:stretch>
            <a:fillRect/>
          </a:stretch>
        </p:blipFill>
        <p:spPr>
          <a:xfrm>
            <a:off x="4148239" y="3822700"/>
            <a:ext cx="3752850" cy="2543175"/>
          </a:xfrm>
          <a:prstGeom prst="rect">
            <a:avLst/>
          </a:prstGeom>
        </p:spPr>
      </p:pic>
    </p:spTree>
    <p:extLst>
      <p:ext uri="{BB962C8B-B14F-4D97-AF65-F5344CB8AC3E}">
        <p14:creationId xmlns:p14="http://schemas.microsoft.com/office/powerpoint/2010/main" val="20488734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Microsoft Power BI</a:t>
            </a:r>
          </a:p>
        </p:txBody>
      </p:sp>
      <p:sp>
        <p:nvSpPr>
          <p:cNvPr id="3" name="Text Placeholder 2"/>
          <p:cNvSpPr>
            <a:spLocks noGrp="1"/>
          </p:cNvSpPr>
          <p:nvPr>
            <p:ph idx="4294967295"/>
          </p:nvPr>
        </p:nvSpPr>
        <p:spPr>
          <a:xfrm>
            <a:off x="0" y="1619250"/>
            <a:ext cx="12279313" cy="4000500"/>
          </a:xfrm>
          <a:prstGeom prst="rect">
            <a:avLst/>
          </a:prstGeom>
        </p:spPr>
        <p:txBody>
          <a:bodyPr/>
          <a:lstStyle/>
          <a:p>
            <a:pPr marL="0" indent="0" algn="ctr">
              <a:buNone/>
            </a:pPr>
            <a:r>
              <a:rPr lang="en-US" b="1" dirty="0"/>
              <a:t>Power BI is a suite of business analytics tools to </a:t>
            </a:r>
          </a:p>
          <a:p>
            <a:pPr marL="0" indent="0" algn="ctr">
              <a:buNone/>
            </a:pPr>
            <a:r>
              <a:rPr lang="en-US" b="1" dirty="0"/>
              <a:t>analyze data and share insights</a:t>
            </a:r>
            <a:endParaRPr lang="en-US" dirty="0"/>
          </a:p>
        </p:txBody>
      </p:sp>
      <p:pic>
        <p:nvPicPr>
          <p:cNvPr id="5" name="Picture 4"/>
          <p:cNvPicPr>
            <a:picLocks noChangeAspect="1"/>
          </p:cNvPicPr>
          <p:nvPr/>
        </p:nvPicPr>
        <p:blipFill>
          <a:blip r:embed="rId3"/>
          <a:stretch>
            <a:fillRect/>
          </a:stretch>
        </p:blipFill>
        <p:spPr>
          <a:xfrm>
            <a:off x="2953125" y="2831384"/>
            <a:ext cx="6285750" cy="3987905"/>
          </a:xfrm>
          <a:prstGeom prst="rect">
            <a:avLst/>
          </a:prstGeom>
        </p:spPr>
      </p:pic>
    </p:spTree>
    <p:extLst>
      <p:ext uri="{BB962C8B-B14F-4D97-AF65-F5344CB8AC3E}">
        <p14:creationId xmlns:p14="http://schemas.microsoft.com/office/powerpoint/2010/main" val="25107245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Roadmap</a:t>
            </a:r>
          </a:p>
        </p:txBody>
      </p:sp>
    </p:spTree>
    <p:extLst>
      <p:ext uri="{BB962C8B-B14F-4D97-AF65-F5344CB8AC3E}">
        <p14:creationId xmlns:p14="http://schemas.microsoft.com/office/powerpoint/2010/main" val="2563192588"/>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Microsoft Dynamics SL Roadmap</a:t>
            </a:r>
          </a:p>
        </p:txBody>
      </p:sp>
      <p:sp>
        <p:nvSpPr>
          <p:cNvPr id="6" name="TextBox 5"/>
          <p:cNvSpPr txBox="1"/>
          <p:nvPr/>
        </p:nvSpPr>
        <p:spPr bwMode="auto">
          <a:xfrm>
            <a:off x="1724436" y="2258782"/>
            <a:ext cx="1859426" cy="681693"/>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pPr defTabSz="672168"/>
            <a:r>
              <a:rPr lang="en-US" sz="2398">
                <a:solidFill>
                  <a:srgbClr val="505050"/>
                </a:solidFill>
                <a:latin typeface="Segoe UI Light"/>
                <a:cs typeface="Segoe UI Light" panose="020B0502040204020203" pitchFamily="34" charset="0"/>
              </a:rPr>
              <a:t>SL 2015</a:t>
            </a:r>
          </a:p>
        </p:txBody>
      </p:sp>
      <p:sp>
        <p:nvSpPr>
          <p:cNvPr id="7" name="TextBox 6"/>
          <p:cNvSpPr txBox="1"/>
          <p:nvPr/>
        </p:nvSpPr>
        <p:spPr bwMode="auto">
          <a:xfrm>
            <a:off x="183039" y="2258782"/>
            <a:ext cx="1633365" cy="681693"/>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nSpc>
                <a:spcPct val="90000"/>
              </a:lnSpc>
              <a:spcBef>
                <a:spcPts val="1000"/>
              </a:spcBef>
              <a:buSzPct val="90000"/>
              <a:defRPr sz="2800" kern="0" spc="-100">
                <a:gradFill>
                  <a:gsLst>
                    <a:gs pos="0">
                      <a:schemeClr val="bg1"/>
                    </a:gs>
                    <a:gs pos="100000">
                      <a:schemeClr val="bg1"/>
                    </a:gs>
                  </a:gsLst>
                  <a:lin ang="5400000" scaled="0"/>
                </a:gradFill>
                <a:latin typeface="Segoe Light" pitchFamily="34" charset="0"/>
              </a:defRPr>
            </a:lvl1pPr>
          </a:lstStyle>
          <a:p>
            <a:pPr algn="ctr" defTabSz="912423">
              <a:defRPr/>
            </a:pPr>
            <a:r>
              <a:rPr lang="en-US" sz="2398">
                <a:ln w="18415" cmpd="sng">
                  <a:noFill/>
                  <a:prstDash val="solid"/>
                </a:ln>
                <a:solidFill>
                  <a:srgbClr val="505050"/>
                </a:solidFill>
                <a:latin typeface="Segoe UI Light"/>
              </a:rPr>
              <a:t>Web Apps</a:t>
            </a:r>
          </a:p>
        </p:txBody>
      </p:sp>
      <p:sp>
        <p:nvSpPr>
          <p:cNvPr id="8" name="TextBox 7"/>
          <p:cNvSpPr txBox="1"/>
          <p:nvPr/>
        </p:nvSpPr>
        <p:spPr bwMode="auto">
          <a:xfrm>
            <a:off x="3478374" y="2257204"/>
            <a:ext cx="1767734" cy="681693"/>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pPr defTabSz="672168"/>
            <a:r>
              <a:rPr lang="en-GB" sz="2398">
                <a:solidFill>
                  <a:srgbClr val="505050"/>
                </a:solidFill>
                <a:latin typeface="Segoe UI Light"/>
                <a:cs typeface="Segoe UI Light" panose="020B0502040204020203" pitchFamily="34" charset="0"/>
              </a:rPr>
              <a:t>SL 2015 CU1</a:t>
            </a:r>
          </a:p>
        </p:txBody>
      </p:sp>
      <p:sp>
        <p:nvSpPr>
          <p:cNvPr id="9" name="TextBox 8"/>
          <p:cNvSpPr txBox="1"/>
          <p:nvPr/>
        </p:nvSpPr>
        <p:spPr bwMode="auto">
          <a:xfrm>
            <a:off x="5188683" y="2258785"/>
            <a:ext cx="1754186" cy="693815"/>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pPr defTabSz="672168"/>
            <a:r>
              <a:rPr lang="en-US" sz="2400">
                <a:solidFill>
                  <a:srgbClr val="505050"/>
                </a:solidFill>
                <a:latin typeface="Segoe UI Light"/>
                <a:cs typeface="Segoe UI Light" panose="020B0502040204020203" pitchFamily="34" charset="0"/>
              </a:rPr>
              <a:t>SL 2015 CU2</a:t>
            </a:r>
          </a:p>
        </p:txBody>
      </p:sp>
      <p:sp>
        <p:nvSpPr>
          <p:cNvPr id="10" name="TextBox 9"/>
          <p:cNvSpPr txBox="1"/>
          <p:nvPr/>
        </p:nvSpPr>
        <p:spPr bwMode="auto">
          <a:xfrm>
            <a:off x="6936202" y="2263339"/>
            <a:ext cx="1668914" cy="689257"/>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pPr defTabSz="672168"/>
            <a:r>
              <a:rPr lang="en-US" sz="2398">
                <a:solidFill>
                  <a:srgbClr val="505050"/>
                </a:solidFill>
                <a:latin typeface="Segoe UI Light"/>
                <a:cs typeface="Segoe UI Light" panose="020B0502040204020203" pitchFamily="34" charset="0"/>
              </a:rPr>
              <a:t>Web Apps</a:t>
            </a:r>
          </a:p>
        </p:txBody>
      </p:sp>
      <p:sp>
        <p:nvSpPr>
          <p:cNvPr id="11" name="Rectangle 10"/>
          <p:cNvSpPr/>
          <p:nvPr/>
        </p:nvSpPr>
        <p:spPr bwMode="auto">
          <a:xfrm>
            <a:off x="2066064" y="1460030"/>
            <a:ext cx="1268136" cy="387542"/>
          </a:xfrm>
          <a:prstGeom prst="rect">
            <a:avLst/>
          </a:prstGeom>
          <a:noFill/>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2014 H2 </a:t>
            </a:r>
          </a:p>
        </p:txBody>
      </p:sp>
      <p:sp>
        <p:nvSpPr>
          <p:cNvPr id="12" name="Rectangle 11"/>
          <p:cNvSpPr/>
          <p:nvPr/>
        </p:nvSpPr>
        <p:spPr bwMode="auto">
          <a:xfrm>
            <a:off x="3652886" y="1463173"/>
            <a:ext cx="1363830" cy="387542"/>
          </a:xfrm>
          <a:prstGeom prst="rect">
            <a:avLst/>
          </a:prstGeom>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2015</a:t>
            </a:r>
          </a:p>
        </p:txBody>
      </p:sp>
      <p:sp>
        <p:nvSpPr>
          <p:cNvPr id="13" name="Rectangle 12"/>
          <p:cNvSpPr/>
          <p:nvPr/>
        </p:nvSpPr>
        <p:spPr bwMode="auto">
          <a:xfrm>
            <a:off x="5383860" y="1469419"/>
            <a:ext cx="1363831" cy="387542"/>
          </a:xfrm>
          <a:prstGeom prst="rect">
            <a:avLst/>
          </a:prstGeom>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2016</a:t>
            </a:r>
          </a:p>
        </p:txBody>
      </p:sp>
      <p:sp>
        <p:nvSpPr>
          <p:cNvPr id="14" name="Rectangle 13"/>
          <p:cNvSpPr/>
          <p:nvPr/>
        </p:nvSpPr>
        <p:spPr bwMode="auto">
          <a:xfrm>
            <a:off x="7099594" y="1497232"/>
            <a:ext cx="1352976" cy="387542"/>
          </a:xfrm>
          <a:prstGeom prst="rect">
            <a:avLst/>
          </a:prstGeom>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2017</a:t>
            </a:r>
          </a:p>
        </p:txBody>
      </p:sp>
      <p:sp>
        <p:nvSpPr>
          <p:cNvPr id="15" name="Rectangle 14"/>
          <p:cNvSpPr/>
          <p:nvPr/>
        </p:nvSpPr>
        <p:spPr bwMode="auto">
          <a:xfrm>
            <a:off x="370134" y="1460030"/>
            <a:ext cx="1268136" cy="387542"/>
          </a:xfrm>
          <a:prstGeom prst="rect">
            <a:avLst/>
          </a:prstGeom>
          <a:noFill/>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2014 H1</a:t>
            </a:r>
          </a:p>
        </p:txBody>
      </p:sp>
      <p:sp>
        <p:nvSpPr>
          <p:cNvPr id="16" name="TextBox 15"/>
          <p:cNvSpPr txBox="1"/>
          <p:nvPr/>
        </p:nvSpPr>
        <p:spPr bwMode="auto">
          <a:xfrm>
            <a:off x="5268767" y="2898531"/>
            <a:ext cx="1636208" cy="3045840"/>
          </a:xfrm>
          <a:prstGeom prst="rect">
            <a:avLst/>
          </a:prstGeom>
          <a:solidFill>
            <a:schemeClr val="tx2"/>
          </a:solidFill>
          <a:ln w="15875" cap="sq" cmpd="sng" algn="ctr">
            <a:noFill/>
            <a:prstDash val="solid"/>
            <a:headEnd type="none" w="med" len="med"/>
            <a:tailEnd type="none" w="med" len="med"/>
          </a:ln>
          <a:effectLst/>
          <a:sp3d>
            <a:bevelT w="82550"/>
          </a:sp3d>
        </p:spPr>
        <p:txBody>
          <a:bodyPr lIns="91279" tIns="182558" rIns="45640" bIns="0">
            <a:noAutofit/>
          </a:bodyPr>
          <a:lstStyle/>
          <a:p>
            <a:pPr defTabSz="912423">
              <a:lnSpc>
                <a:spcPct val="90000"/>
              </a:lnSpc>
              <a:spcBef>
                <a:spcPts val="1000"/>
              </a:spcBef>
              <a:buSzPct val="90000"/>
              <a:defRPr/>
            </a:pPr>
            <a:r>
              <a:rPr lang="en-GB" sz="1567">
                <a:solidFill>
                  <a:srgbClr val="FFFFFF"/>
                </a:solidFill>
                <a:latin typeface="Segoe UI Semilight"/>
              </a:rPr>
              <a:t>Hot Fixes</a:t>
            </a:r>
          </a:p>
          <a:p>
            <a:pPr defTabSz="912423">
              <a:lnSpc>
                <a:spcPct val="90000"/>
              </a:lnSpc>
              <a:spcBef>
                <a:spcPts val="1000"/>
              </a:spcBef>
              <a:buSzPct val="90000"/>
              <a:defRPr/>
            </a:pPr>
            <a:r>
              <a:rPr lang="en-GB" sz="1567">
                <a:solidFill>
                  <a:srgbClr val="FFFFFF"/>
                </a:solidFill>
                <a:latin typeface="Segoe UI Semilight"/>
              </a:rPr>
              <a:t>Power BI </a:t>
            </a:r>
          </a:p>
          <a:p>
            <a:pPr defTabSz="912423">
              <a:lnSpc>
                <a:spcPct val="90000"/>
              </a:lnSpc>
              <a:spcBef>
                <a:spcPts val="1000"/>
              </a:spcBef>
              <a:buSzPct val="90000"/>
              <a:defRPr/>
            </a:pPr>
            <a:r>
              <a:rPr lang="en-GB" sz="1567">
                <a:solidFill>
                  <a:srgbClr val="FFFFFF"/>
                </a:solidFill>
                <a:latin typeface="Segoe UI Semilight"/>
              </a:rPr>
              <a:t>Web Apps: </a:t>
            </a:r>
          </a:p>
          <a:p>
            <a:pPr defTabSz="912423">
              <a:lnSpc>
                <a:spcPct val="90000"/>
              </a:lnSpc>
              <a:spcBef>
                <a:spcPts val="1000"/>
              </a:spcBef>
              <a:buSzPct val="90000"/>
              <a:defRPr/>
            </a:pPr>
            <a:r>
              <a:rPr lang="en-GB" sz="1567">
                <a:solidFill>
                  <a:srgbClr val="FFFFFF"/>
                </a:solidFill>
                <a:latin typeface="Segoe UI Semilight"/>
              </a:rPr>
              <a:t>-Customer </a:t>
            </a:r>
          </a:p>
          <a:p>
            <a:pPr defTabSz="912423">
              <a:lnSpc>
                <a:spcPct val="90000"/>
              </a:lnSpc>
              <a:spcBef>
                <a:spcPts val="1000"/>
              </a:spcBef>
              <a:buSzPct val="90000"/>
              <a:defRPr/>
            </a:pPr>
            <a:r>
              <a:rPr lang="en-GB" sz="1567">
                <a:solidFill>
                  <a:srgbClr val="FFFFFF"/>
                </a:solidFill>
                <a:latin typeface="Segoe UI Semilight"/>
              </a:rPr>
              <a:t>-Vendor</a:t>
            </a:r>
          </a:p>
          <a:p>
            <a:pPr defTabSz="912423">
              <a:lnSpc>
                <a:spcPct val="90000"/>
              </a:lnSpc>
              <a:spcBef>
                <a:spcPts val="1000"/>
              </a:spcBef>
              <a:buSzPct val="90000"/>
              <a:defRPr/>
            </a:pPr>
            <a:r>
              <a:rPr lang="en-GB" sz="1567">
                <a:solidFill>
                  <a:srgbClr val="FFFFFF"/>
                </a:solidFill>
                <a:latin typeface="Segoe UI Semilight"/>
              </a:rPr>
              <a:t>-Payroll   </a:t>
            </a:r>
          </a:p>
          <a:p>
            <a:pPr defTabSz="912423">
              <a:lnSpc>
                <a:spcPct val="90000"/>
              </a:lnSpc>
              <a:buSzPct val="90000"/>
              <a:defRPr/>
            </a:pPr>
            <a:r>
              <a:rPr lang="en-GB" sz="1567">
                <a:solidFill>
                  <a:srgbClr val="FFFFFF"/>
                </a:solidFill>
                <a:latin typeface="Segoe UI Semilight"/>
              </a:rPr>
              <a:t>  Employee</a:t>
            </a:r>
            <a:br>
              <a:rPr lang="en-GB" sz="1567">
                <a:solidFill>
                  <a:srgbClr val="FFFFFF"/>
                </a:solidFill>
                <a:latin typeface="Segoe UI Semilight"/>
              </a:rPr>
            </a:br>
            <a:endParaRPr lang="en-GB" sz="1567">
              <a:solidFill>
                <a:srgbClr val="FFFFFF"/>
              </a:solidFill>
              <a:latin typeface="Segoe UI Semilight"/>
            </a:endParaRPr>
          </a:p>
        </p:txBody>
      </p:sp>
      <p:sp>
        <p:nvSpPr>
          <p:cNvPr id="17" name="TextBox 16"/>
          <p:cNvSpPr txBox="1"/>
          <p:nvPr/>
        </p:nvSpPr>
        <p:spPr bwMode="auto">
          <a:xfrm>
            <a:off x="6972544" y="2897253"/>
            <a:ext cx="1632570" cy="3045840"/>
          </a:xfrm>
          <a:prstGeom prst="rect">
            <a:avLst/>
          </a:prstGeom>
          <a:solidFill>
            <a:srgbClr val="00188F"/>
          </a:solidFill>
          <a:ln w="15875" cap="sq" cmpd="sng" algn="ctr">
            <a:noFill/>
            <a:prstDash val="solid"/>
            <a:headEnd type="none" w="med" len="med"/>
            <a:tailEnd type="none" w="med" len="med"/>
          </a:ln>
          <a:effectLst/>
          <a:sp3d>
            <a:bevelT w="82550"/>
          </a:sp3d>
        </p:spPr>
        <p:txBody>
          <a:bodyPr lIns="91279" tIns="182558" rIns="45640" bIns="0">
            <a:noAutofit/>
          </a:bodyPr>
          <a:lstStyle/>
          <a:p>
            <a:pPr defTabSz="912423">
              <a:lnSpc>
                <a:spcPct val="90000"/>
              </a:lnSpc>
              <a:spcBef>
                <a:spcPts val="1000"/>
              </a:spcBef>
              <a:buSzPct val="90000"/>
              <a:defRPr/>
            </a:pPr>
            <a:r>
              <a:rPr lang="en-GB" sz="1567">
                <a:solidFill>
                  <a:srgbClr val="FFFFFF"/>
                </a:solidFill>
                <a:latin typeface="Segoe UI Semilight"/>
              </a:rPr>
              <a:t>Monthly  Releases</a:t>
            </a:r>
          </a:p>
          <a:p>
            <a:pPr defTabSz="912423">
              <a:lnSpc>
                <a:spcPct val="90000"/>
              </a:lnSpc>
              <a:spcBef>
                <a:spcPts val="1000"/>
              </a:spcBef>
              <a:buSzPct val="90000"/>
              <a:defRPr/>
            </a:pPr>
            <a:r>
              <a:rPr lang="en-GB" sz="1567">
                <a:solidFill>
                  <a:srgbClr val="FFFFFF"/>
                </a:solidFill>
                <a:latin typeface="Segoe UI Semilight"/>
              </a:rPr>
              <a:t>  Hot Fixes</a:t>
            </a:r>
          </a:p>
          <a:p>
            <a:pPr defTabSz="912423">
              <a:lnSpc>
                <a:spcPct val="90000"/>
              </a:lnSpc>
              <a:spcBef>
                <a:spcPts val="1000"/>
              </a:spcBef>
              <a:buSzPct val="90000"/>
              <a:defRPr/>
            </a:pPr>
            <a:r>
              <a:rPr lang="en-GB" sz="1567">
                <a:solidFill>
                  <a:srgbClr val="FFFFFF"/>
                </a:solidFill>
                <a:latin typeface="Segoe UI Semilight"/>
              </a:rPr>
              <a:t>  Enhancements</a:t>
            </a:r>
          </a:p>
          <a:p>
            <a:pPr defTabSz="912423">
              <a:lnSpc>
                <a:spcPct val="90000"/>
              </a:lnSpc>
              <a:spcBef>
                <a:spcPts val="1000"/>
              </a:spcBef>
              <a:buSzPct val="90000"/>
              <a:defRPr/>
            </a:pPr>
            <a:r>
              <a:rPr lang="en-GB" sz="1567">
                <a:solidFill>
                  <a:srgbClr val="FFFFFF"/>
                </a:solidFill>
                <a:latin typeface="Segoe UI Semilight"/>
              </a:rPr>
              <a:t>  New Web Apps</a:t>
            </a:r>
          </a:p>
          <a:p>
            <a:pPr defTabSz="912423">
              <a:lnSpc>
                <a:spcPct val="90000"/>
              </a:lnSpc>
              <a:spcBef>
                <a:spcPts val="1000"/>
              </a:spcBef>
              <a:buSzPct val="90000"/>
              <a:defRPr/>
            </a:pPr>
            <a:r>
              <a:rPr lang="en-GB" sz="1567">
                <a:solidFill>
                  <a:srgbClr val="FFFFFF"/>
                </a:solidFill>
                <a:latin typeface="Segoe UI Semilight"/>
              </a:rPr>
              <a:t>Rich client Hot Fixes</a:t>
            </a:r>
          </a:p>
          <a:p>
            <a:pPr defTabSz="912423">
              <a:lnSpc>
                <a:spcPct val="90000"/>
              </a:lnSpc>
              <a:spcBef>
                <a:spcPts val="1000"/>
              </a:spcBef>
              <a:buSzPct val="90000"/>
              <a:defRPr/>
            </a:pPr>
            <a:endParaRPr lang="en-GB" sz="1567">
              <a:solidFill>
                <a:srgbClr val="FFFFFF"/>
              </a:solidFill>
              <a:latin typeface="Segoe UI Semilight"/>
            </a:endParaRPr>
          </a:p>
          <a:p>
            <a:pPr defTabSz="912423">
              <a:lnSpc>
                <a:spcPct val="90000"/>
              </a:lnSpc>
              <a:spcBef>
                <a:spcPts val="1000"/>
              </a:spcBef>
              <a:buSzPct val="90000"/>
              <a:defRPr/>
            </a:pPr>
            <a:endParaRPr lang="en-GB" sz="1567">
              <a:solidFill>
                <a:srgbClr val="FFFFFF"/>
              </a:solidFill>
              <a:latin typeface="Segoe UI Semilight"/>
            </a:endParaRPr>
          </a:p>
        </p:txBody>
      </p:sp>
      <p:sp>
        <p:nvSpPr>
          <p:cNvPr id="18" name="TextBox 17"/>
          <p:cNvSpPr txBox="1"/>
          <p:nvPr/>
        </p:nvSpPr>
        <p:spPr bwMode="auto">
          <a:xfrm>
            <a:off x="8605117" y="2263339"/>
            <a:ext cx="1710426" cy="689257"/>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pPr defTabSz="672168"/>
            <a:r>
              <a:rPr lang="en-US" sz="2398">
                <a:solidFill>
                  <a:srgbClr val="505050"/>
                </a:solidFill>
                <a:latin typeface="Segoe UI Light"/>
                <a:cs typeface="Segoe UI Light" panose="020B0502040204020203" pitchFamily="34" charset="0"/>
              </a:rPr>
              <a:t>SL 2018</a:t>
            </a:r>
          </a:p>
        </p:txBody>
      </p:sp>
      <p:sp>
        <p:nvSpPr>
          <p:cNvPr id="19" name="Rectangle 18"/>
          <p:cNvSpPr/>
          <p:nvPr/>
        </p:nvSpPr>
        <p:spPr bwMode="auto">
          <a:xfrm>
            <a:off x="8701191" y="1497232"/>
            <a:ext cx="1576347" cy="387542"/>
          </a:xfrm>
          <a:prstGeom prst="rect">
            <a:avLst/>
          </a:prstGeom>
          <a:noFill/>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2018</a:t>
            </a:r>
          </a:p>
        </p:txBody>
      </p:sp>
      <p:sp>
        <p:nvSpPr>
          <p:cNvPr id="20" name="TextBox 19"/>
          <p:cNvSpPr txBox="1"/>
          <p:nvPr/>
        </p:nvSpPr>
        <p:spPr bwMode="auto">
          <a:xfrm>
            <a:off x="8682970" y="2903274"/>
            <a:ext cx="1632570" cy="3045840"/>
          </a:xfrm>
          <a:prstGeom prst="rect">
            <a:avLst/>
          </a:prstGeom>
          <a:solidFill>
            <a:srgbClr val="002060"/>
          </a:solidFill>
          <a:ln w="15875" cap="sq" cmpd="sng" algn="ctr">
            <a:noFill/>
            <a:prstDash val="solid"/>
            <a:headEnd type="none" w="med" len="med"/>
            <a:tailEnd type="none" w="med" len="med"/>
          </a:ln>
          <a:effectLst/>
          <a:sp3d>
            <a:bevelT w="82550"/>
          </a:sp3d>
        </p:spPr>
        <p:txBody>
          <a:bodyPr lIns="91279" tIns="182558" rIns="45640" bIns="0">
            <a:noAutofit/>
          </a:bodyPr>
          <a:lstStyle/>
          <a:p>
            <a:pPr defTabSz="912423">
              <a:lnSpc>
                <a:spcPct val="90000"/>
              </a:lnSpc>
              <a:spcBef>
                <a:spcPts val="1000"/>
              </a:spcBef>
              <a:buSzPct val="90000"/>
              <a:defRPr/>
            </a:pPr>
            <a:r>
              <a:rPr lang="en-GB" sz="1567">
                <a:solidFill>
                  <a:srgbClr val="FFFFFF"/>
                </a:solidFill>
                <a:latin typeface="Segoe UI Semilight"/>
              </a:rPr>
              <a:t>SL 2018 Release</a:t>
            </a:r>
          </a:p>
          <a:p>
            <a:pPr defTabSz="912423">
              <a:lnSpc>
                <a:spcPct val="90000"/>
              </a:lnSpc>
              <a:spcBef>
                <a:spcPts val="1000"/>
              </a:spcBef>
              <a:buSzPct val="90000"/>
              <a:defRPr/>
            </a:pPr>
            <a:r>
              <a:rPr lang="en-GB" sz="1567">
                <a:solidFill>
                  <a:srgbClr val="FFFFFF"/>
                </a:solidFill>
                <a:latin typeface="Segoe UI Semilight"/>
              </a:rPr>
              <a:t>Top features requested by customers</a:t>
            </a:r>
          </a:p>
          <a:p>
            <a:pPr defTabSz="912423">
              <a:lnSpc>
                <a:spcPct val="90000"/>
              </a:lnSpc>
              <a:spcBef>
                <a:spcPts val="1000"/>
              </a:spcBef>
              <a:buSzPct val="90000"/>
              <a:defRPr/>
            </a:pPr>
            <a:r>
              <a:rPr lang="en-GB" sz="1567">
                <a:solidFill>
                  <a:srgbClr val="FFFFFF"/>
                </a:solidFill>
                <a:latin typeface="Segoe UI Semilight"/>
              </a:rPr>
              <a:t>Technology:</a:t>
            </a:r>
          </a:p>
          <a:p>
            <a:pPr defTabSz="912423">
              <a:lnSpc>
                <a:spcPct val="90000"/>
              </a:lnSpc>
              <a:spcBef>
                <a:spcPts val="1000"/>
              </a:spcBef>
              <a:buSzPct val="90000"/>
              <a:defRPr/>
            </a:pPr>
            <a:r>
              <a:rPr lang="en-GB" sz="1567">
                <a:solidFill>
                  <a:srgbClr val="FFFFFF"/>
                </a:solidFill>
                <a:latin typeface="Segoe UI Semilight"/>
              </a:rPr>
              <a:t>  Power BI</a:t>
            </a:r>
          </a:p>
          <a:p>
            <a:pPr defTabSz="912423">
              <a:lnSpc>
                <a:spcPct val="90000"/>
              </a:lnSpc>
              <a:spcBef>
                <a:spcPts val="1000"/>
              </a:spcBef>
              <a:buSzPct val="90000"/>
              <a:defRPr/>
            </a:pPr>
            <a:r>
              <a:rPr lang="en-GB" sz="1567">
                <a:solidFill>
                  <a:srgbClr val="FFFFFF"/>
                </a:solidFill>
                <a:latin typeface="Segoe UI Semilight"/>
              </a:rPr>
              <a:t>  Power Apps</a:t>
            </a:r>
          </a:p>
          <a:p>
            <a:pPr defTabSz="912423">
              <a:lnSpc>
                <a:spcPct val="90000"/>
              </a:lnSpc>
              <a:spcBef>
                <a:spcPts val="1000"/>
              </a:spcBef>
              <a:buSzPct val="90000"/>
              <a:defRPr/>
            </a:pPr>
            <a:r>
              <a:rPr lang="en-GB" sz="1567">
                <a:solidFill>
                  <a:srgbClr val="FFFFFF"/>
                </a:solidFill>
                <a:latin typeface="Segoe UI Semilight"/>
              </a:rPr>
              <a:t>  Flow</a:t>
            </a:r>
          </a:p>
          <a:p>
            <a:pPr defTabSz="912423">
              <a:lnSpc>
                <a:spcPct val="90000"/>
              </a:lnSpc>
              <a:spcBef>
                <a:spcPts val="1000"/>
              </a:spcBef>
              <a:buSzPct val="90000"/>
              <a:defRPr/>
            </a:pPr>
            <a:r>
              <a:rPr lang="en-GB" sz="1567">
                <a:solidFill>
                  <a:srgbClr val="FFFFFF"/>
                </a:solidFill>
                <a:latin typeface="Segoe UI Semilight"/>
              </a:rPr>
              <a:t>Web Apps</a:t>
            </a:r>
          </a:p>
          <a:p>
            <a:pPr defTabSz="912423">
              <a:lnSpc>
                <a:spcPct val="90000"/>
              </a:lnSpc>
              <a:spcBef>
                <a:spcPts val="1000"/>
              </a:spcBef>
              <a:buSzPct val="90000"/>
              <a:defRPr/>
            </a:pPr>
            <a:endParaRPr lang="en-GB" sz="1567">
              <a:solidFill>
                <a:srgbClr val="FFFFFF"/>
              </a:solidFill>
              <a:latin typeface="Segoe UI Semilight"/>
            </a:endParaRPr>
          </a:p>
          <a:p>
            <a:pPr defTabSz="912423">
              <a:lnSpc>
                <a:spcPct val="90000"/>
              </a:lnSpc>
              <a:spcBef>
                <a:spcPts val="1000"/>
              </a:spcBef>
              <a:buSzPct val="90000"/>
              <a:defRPr/>
            </a:pPr>
            <a:endParaRPr lang="en-GB" sz="1567">
              <a:solidFill>
                <a:srgbClr val="FFFFFF"/>
              </a:solidFill>
              <a:latin typeface="Segoe UI Semilight"/>
            </a:endParaRPr>
          </a:p>
        </p:txBody>
      </p:sp>
      <p:sp>
        <p:nvSpPr>
          <p:cNvPr id="21" name="TextBox 20"/>
          <p:cNvSpPr txBox="1"/>
          <p:nvPr/>
        </p:nvSpPr>
        <p:spPr bwMode="auto">
          <a:xfrm>
            <a:off x="183037" y="2885625"/>
            <a:ext cx="1632570" cy="3045840"/>
          </a:xfrm>
          <a:prstGeom prst="rect">
            <a:avLst/>
          </a:prstGeom>
          <a:solidFill>
            <a:schemeClr val="tx2"/>
          </a:solidFill>
          <a:ln w="15875" cap="sq" cmpd="sng" algn="ctr">
            <a:noFill/>
            <a:prstDash val="solid"/>
            <a:headEnd type="none" w="med" len="med"/>
            <a:tailEnd type="none" w="med" len="med"/>
          </a:ln>
          <a:effectLst/>
          <a:sp3d>
            <a:bevelT w="82550"/>
          </a:sp3d>
        </p:spPr>
        <p:txBody>
          <a:bodyPr lIns="91279" tIns="182558" rIns="45640" bIns="0">
            <a:noAutofit/>
          </a:bodyPr>
          <a:lstStyle/>
          <a:p>
            <a:pPr defTabSz="912423">
              <a:defRPr/>
            </a:pPr>
            <a:r>
              <a:rPr lang="en-US" sz="1567">
                <a:solidFill>
                  <a:srgbClr val="FFFFFF"/>
                </a:solidFill>
                <a:latin typeface="Segoe UI Semilight"/>
              </a:rPr>
              <a:t>Initial Release</a:t>
            </a:r>
          </a:p>
          <a:p>
            <a:pPr defTabSz="912423">
              <a:defRPr/>
            </a:pPr>
            <a:endParaRPr lang="en-US" sz="882">
              <a:solidFill>
                <a:srgbClr val="FFFFFF"/>
              </a:solidFill>
              <a:latin typeface="Segoe UI Semilight"/>
            </a:endParaRPr>
          </a:p>
          <a:p>
            <a:pPr defTabSz="912423">
              <a:spcBef>
                <a:spcPts val="588"/>
              </a:spcBef>
              <a:defRPr/>
            </a:pPr>
            <a:r>
              <a:rPr lang="en-US" sz="1567">
                <a:solidFill>
                  <a:srgbClr val="FFFFFF"/>
                </a:solidFill>
                <a:latin typeface="Segoe UI Semilight"/>
              </a:rPr>
              <a:t>-Project Time</a:t>
            </a:r>
          </a:p>
          <a:p>
            <a:pPr defTabSz="912423">
              <a:spcBef>
                <a:spcPts val="588"/>
              </a:spcBef>
              <a:defRPr/>
            </a:pPr>
            <a:r>
              <a:rPr lang="en-US" sz="1567">
                <a:solidFill>
                  <a:srgbClr val="FFFFFF"/>
                </a:solidFill>
                <a:latin typeface="Segoe UI Semilight"/>
              </a:rPr>
              <a:t>-Expense</a:t>
            </a:r>
          </a:p>
          <a:p>
            <a:pPr defTabSz="912423">
              <a:spcBef>
                <a:spcPts val="588"/>
              </a:spcBef>
              <a:defRPr/>
            </a:pPr>
            <a:r>
              <a:rPr lang="en-US" sz="1567">
                <a:solidFill>
                  <a:srgbClr val="FFFFFF"/>
                </a:solidFill>
                <a:latin typeface="Segoe UI Semilight"/>
              </a:rPr>
              <a:t>-Approvals</a:t>
            </a:r>
          </a:p>
          <a:p>
            <a:pPr defTabSz="912423">
              <a:spcBef>
                <a:spcPts val="588"/>
              </a:spcBef>
              <a:defRPr/>
            </a:pPr>
            <a:r>
              <a:rPr lang="en-US" sz="1567">
                <a:solidFill>
                  <a:srgbClr val="FFFFFF"/>
                </a:solidFill>
                <a:latin typeface="Segoe UI Semilight"/>
              </a:rPr>
              <a:t>-Project Analyzer</a:t>
            </a:r>
          </a:p>
        </p:txBody>
      </p:sp>
      <p:sp>
        <p:nvSpPr>
          <p:cNvPr id="22" name="TextBox 21"/>
          <p:cNvSpPr txBox="1"/>
          <p:nvPr/>
        </p:nvSpPr>
        <p:spPr bwMode="auto">
          <a:xfrm>
            <a:off x="3559690" y="2889358"/>
            <a:ext cx="1632570" cy="3045840"/>
          </a:xfrm>
          <a:prstGeom prst="rect">
            <a:avLst/>
          </a:prstGeom>
          <a:solidFill>
            <a:schemeClr val="tx2"/>
          </a:solidFill>
          <a:ln w="15875" cap="sq" cmpd="sng" algn="ctr">
            <a:noFill/>
            <a:prstDash val="solid"/>
            <a:headEnd type="none" w="med" len="med"/>
            <a:tailEnd type="none" w="med" len="med"/>
          </a:ln>
          <a:effectLst/>
          <a:sp3d>
            <a:bevelT w="82550"/>
          </a:sp3d>
        </p:spPr>
        <p:txBody>
          <a:bodyPr lIns="91279" tIns="182558" rIns="45640" bIns="0">
            <a:noAutofit/>
          </a:bodyPr>
          <a:lstStyle>
            <a:defPPr>
              <a:defRPr lang="en-US"/>
            </a:defPPr>
            <a:lvl1pPr defTabSz="931992">
              <a:lnSpc>
                <a:spcPct val="90000"/>
              </a:lnSpc>
              <a:spcBef>
                <a:spcPts val="1020"/>
              </a:spcBef>
              <a:buSzPct val="90000"/>
              <a:defRPr sz="1799" kern="0">
                <a:gradFill>
                  <a:gsLst>
                    <a:gs pos="0">
                      <a:srgbClr val="FFFFFF"/>
                    </a:gs>
                    <a:gs pos="86000">
                      <a:srgbClr val="FFFFFF"/>
                    </a:gs>
                  </a:gsLst>
                  <a:lin ang="5400000" scaled="0"/>
                </a:gradFill>
              </a:defRPr>
            </a:lvl1pPr>
          </a:lstStyle>
          <a:p>
            <a:pPr defTabSz="912423">
              <a:defRPr/>
            </a:pPr>
            <a:r>
              <a:rPr lang="en-US" sz="1567">
                <a:solidFill>
                  <a:srgbClr val="FFFFFF"/>
                </a:solidFill>
                <a:latin typeface="Segoe UI Semilight"/>
              </a:rPr>
              <a:t>Hot Fixes </a:t>
            </a:r>
          </a:p>
          <a:p>
            <a:pPr defTabSz="912423">
              <a:defRPr/>
            </a:pPr>
            <a:r>
              <a:rPr lang="en-US" sz="1567">
                <a:solidFill>
                  <a:srgbClr val="FFFFFF"/>
                </a:solidFill>
                <a:latin typeface="Segoe UI Semilight"/>
              </a:rPr>
              <a:t>Web Apps: </a:t>
            </a:r>
          </a:p>
          <a:p>
            <a:pPr defTabSz="912423">
              <a:defRPr/>
            </a:pPr>
            <a:r>
              <a:rPr lang="en-US" sz="1567">
                <a:solidFill>
                  <a:srgbClr val="FFFFFF"/>
                </a:solidFill>
                <a:latin typeface="Segoe UI Semilight"/>
              </a:rPr>
              <a:t>-Project Maint.    </a:t>
            </a:r>
          </a:p>
          <a:p>
            <a:pPr defTabSz="912423">
              <a:defRPr/>
            </a:pPr>
            <a:r>
              <a:rPr lang="en-US" sz="1567">
                <a:solidFill>
                  <a:srgbClr val="FFFFFF"/>
                </a:solidFill>
                <a:latin typeface="Segoe UI Semilight"/>
              </a:rPr>
              <a:t>-Communicator   </a:t>
            </a:r>
          </a:p>
          <a:p>
            <a:pPr defTabSz="912423">
              <a:defRPr/>
            </a:pPr>
            <a:r>
              <a:rPr lang="en-US" sz="1567">
                <a:solidFill>
                  <a:srgbClr val="FFFFFF"/>
                </a:solidFill>
                <a:latin typeface="Segoe UI Semilight"/>
              </a:rPr>
              <a:t>-Approvals  </a:t>
            </a:r>
          </a:p>
          <a:p>
            <a:pPr defTabSz="912423">
              <a:defRPr/>
            </a:pPr>
            <a:r>
              <a:rPr lang="en-US" sz="1567">
                <a:solidFill>
                  <a:srgbClr val="FFFFFF"/>
                </a:solidFill>
                <a:latin typeface="Segoe UI Semilight"/>
              </a:rPr>
              <a:t>-Delegations </a:t>
            </a:r>
          </a:p>
          <a:p>
            <a:pPr defTabSz="912423">
              <a:defRPr/>
            </a:pPr>
            <a:r>
              <a:rPr lang="en-US" sz="1567">
                <a:solidFill>
                  <a:srgbClr val="FFFFFF"/>
                </a:solidFill>
                <a:latin typeface="Segoe UI Semilight"/>
              </a:rPr>
              <a:t>-Reporting</a:t>
            </a:r>
          </a:p>
          <a:p>
            <a:pPr defTabSz="912423">
              <a:defRPr/>
            </a:pPr>
            <a:r>
              <a:rPr lang="en-US" sz="1567">
                <a:solidFill>
                  <a:srgbClr val="FFFFFF"/>
                </a:solidFill>
                <a:latin typeface="Segoe UI Semilight"/>
              </a:rPr>
              <a:t>-Quick Query</a:t>
            </a:r>
          </a:p>
        </p:txBody>
      </p:sp>
      <p:sp>
        <p:nvSpPr>
          <p:cNvPr id="23" name="TextBox 22"/>
          <p:cNvSpPr txBox="1"/>
          <p:nvPr/>
        </p:nvSpPr>
        <p:spPr bwMode="auto">
          <a:xfrm>
            <a:off x="1870727" y="2896103"/>
            <a:ext cx="1632570" cy="3045840"/>
          </a:xfrm>
          <a:prstGeom prst="rect">
            <a:avLst/>
          </a:prstGeom>
          <a:solidFill>
            <a:schemeClr val="tx2"/>
          </a:solidFill>
          <a:ln w="15875" cap="sq" cmpd="sng" algn="ctr">
            <a:noFill/>
            <a:prstDash val="solid"/>
            <a:headEnd type="none" w="med" len="med"/>
            <a:tailEnd type="none" w="med" len="med"/>
          </a:ln>
          <a:effectLst/>
          <a:sp3d>
            <a:bevelT w="82550"/>
          </a:sp3d>
        </p:spPr>
        <p:txBody>
          <a:bodyPr lIns="91279" tIns="182558" rIns="45640" bIns="0">
            <a:noAutofit/>
          </a:bodyPr>
          <a:lstStyle/>
          <a:p>
            <a:pPr defTabSz="912423">
              <a:lnSpc>
                <a:spcPct val="90000"/>
              </a:lnSpc>
              <a:spcBef>
                <a:spcPts val="1000"/>
              </a:spcBef>
              <a:buSzPct val="90000"/>
              <a:defRPr/>
            </a:pPr>
            <a:r>
              <a:rPr lang="en-GB" sz="1567">
                <a:solidFill>
                  <a:srgbClr val="FFFFFF"/>
                </a:solidFill>
                <a:latin typeface="Segoe UI Semilight"/>
              </a:rPr>
              <a:t>SL 2015 Release</a:t>
            </a:r>
          </a:p>
          <a:p>
            <a:pPr defTabSz="912423">
              <a:lnSpc>
                <a:spcPct val="90000"/>
              </a:lnSpc>
              <a:spcBef>
                <a:spcPts val="1000"/>
              </a:spcBef>
              <a:buSzPct val="90000"/>
              <a:defRPr/>
            </a:pPr>
            <a:r>
              <a:rPr lang="en-GB" sz="1567">
                <a:solidFill>
                  <a:srgbClr val="FFFFFF"/>
                </a:solidFill>
                <a:latin typeface="Segoe UI Semilight"/>
              </a:rPr>
              <a:t>Rich client features</a:t>
            </a:r>
          </a:p>
          <a:p>
            <a:pPr defTabSz="912423">
              <a:lnSpc>
                <a:spcPct val="90000"/>
              </a:lnSpc>
              <a:spcBef>
                <a:spcPts val="1000"/>
              </a:spcBef>
              <a:buSzPct val="90000"/>
              <a:defRPr/>
            </a:pPr>
            <a:r>
              <a:rPr lang="en-GB" sz="1567">
                <a:solidFill>
                  <a:srgbClr val="FFFFFF"/>
                </a:solidFill>
                <a:latin typeface="Segoe UI Semilight"/>
              </a:rPr>
              <a:t>-Reporting</a:t>
            </a:r>
          </a:p>
          <a:p>
            <a:pPr defTabSz="912423">
              <a:lnSpc>
                <a:spcPct val="90000"/>
              </a:lnSpc>
              <a:spcBef>
                <a:spcPts val="1000"/>
              </a:spcBef>
              <a:buSzPct val="90000"/>
              <a:defRPr/>
            </a:pPr>
            <a:r>
              <a:rPr lang="en-GB" sz="1567">
                <a:solidFill>
                  <a:srgbClr val="FFFFFF"/>
                </a:solidFill>
                <a:latin typeface="Segoe UI Semilight"/>
              </a:rPr>
              <a:t>-Financials</a:t>
            </a:r>
          </a:p>
          <a:p>
            <a:pPr defTabSz="912423">
              <a:lnSpc>
                <a:spcPct val="90000"/>
              </a:lnSpc>
              <a:spcBef>
                <a:spcPts val="1000"/>
              </a:spcBef>
              <a:buSzPct val="90000"/>
              <a:defRPr/>
            </a:pPr>
            <a:r>
              <a:rPr lang="en-GB" sz="1567">
                <a:solidFill>
                  <a:srgbClr val="FFFFFF"/>
                </a:solidFill>
                <a:latin typeface="Segoe UI Semilight"/>
              </a:rPr>
              <a:t>-Project</a:t>
            </a:r>
          </a:p>
          <a:p>
            <a:pPr defTabSz="912423">
              <a:lnSpc>
                <a:spcPct val="90000"/>
              </a:lnSpc>
              <a:spcBef>
                <a:spcPts val="1000"/>
              </a:spcBef>
              <a:buSzPct val="90000"/>
              <a:defRPr/>
            </a:pPr>
            <a:r>
              <a:rPr lang="en-GB" sz="1567">
                <a:solidFill>
                  <a:srgbClr val="FFFFFF"/>
                </a:solidFill>
                <a:latin typeface="Segoe UI Semilight"/>
              </a:rPr>
              <a:t>-Payroll</a:t>
            </a:r>
          </a:p>
          <a:p>
            <a:pPr defTabSz="912423">
              <a:lnSpc>
                <a:spcPct val="90000"/>
              </a:lnSpc>
              <a:spcBef>
                <a:spcPts val="1000"/>
              </a:spcBef>
              <a:buSzPct val="90000"/>
              <a:defRPr/>
            </a:pPr>
            <a:r>
              <a:rPr lang="en-GB" sz="1567">
                <a:solidFill>
                  <a:srgbClr val="FFFFFF"/>
                </a:solidFill>
                <a:latin typeface="Segoe UI Semilight"/>
              </a:rPr>
              <a:t>-System wide</a:t>
            </a:r>
          </a:p>
          <a:p>
            <a:pPr defTabSz="912423">
              <a:lnSpc>
                <a:spcPct val="90000"/>
              </a:lnSpc>
              <a:spcBef>
                <a:spcPts val="1000"/>
              </a:spcBef>
              <a:buSzPct val="90000"/>
              <a:defRPr/>
            </a:pPr>
            <a:r>
              <a:rPr lang="en-GB" sz="1567">
                <a:solidFill>
                  <a:srgbClr val="FFFFFF"/>
                </a:solidFill>
                <a:latin typeface="Segoe UI Semilight"/>
              </a:rPr>
              <a:t>Web Apps</a:t>
            </a:r>
          </a:p>
          <a:p>
            <a:pPr defTabSz="912423">
              <a:lnSpc>
                <a:spcPct val="90000"/>
              </a:lnSpc>
              <a:spcBef>
                <a:spcPts val="1000"/>
              </a:spcBef>
              <a:buSzPct val="90000"/>
              <a:defRPr/>
            </a:pPr>
            <a:endParaRPr lang="en-GB" sz="1567">
              <a:solidFill>
                <a:srgbClr val="FFFFFF"/>
              </a:solidFill>
              <a:latin typeface="Segoe UI Semilight"/>
            </a:endParaRPr>
          </a:p>
          <a:p>
            <a:pPr defTabSz="912423">
              <a:lnSpc>
                <a:spcPct val="90000"/>
              </a:lnSpc>
              <a:spcBef>
                <a:spcPts val="1000"/>
              </a:spcBef>
              <a:buSzPct val="90000"/>
              <a:defRPr/>
            </a:pPr>
            <a:endParaRPr lang="en-US" sz="1567">
              <a:solidFill>
                <a:srgbClr val="FFFFFF"/>
              </a:solidFill>
              <a:latin typeface="Segoe UI Semilight"/>
            </a:endParaRPr>
          </a:p>
        </p:txBody>
      </p:sp>
      <p:sp>
        <p:nvSpPr>
          <p:cNvPr id="24" name="TextBox 23"/>
          <p:cNvSpPr txBox="1"/>
          <p:nvPr/>
        </p:nvSpPr>
        <p:spPr bwMode="auto">
          <a:xfrm>
            <a:off x="10315536" y="2263339"/>
            <a:ext cx="1729563" cy="689257"/>
          </a:xfrm>
          <a:prstGeom prst="rect">
            <a:avLst/>
          </a:prstGeom>
          <a:solidFill>
            <a:schemeClr val="bg1">
              <a:lumMod val="95000"/>
            </a:schemeClr>
          </a:solidFill>
          <a:ln w="15875" cap="sq" cmpd="sng" algn="ctr">
            <a:noFill/>
            <a:prstDash val="solid"/>
            <a:headEnd type="none" w="med" len="med"/>
            <a:tailEnd type="none" w="med" len="med"/>
          </a:ln>
          <a:effectLst/>
          <a:sp3d>
            <a:bevelT w="82550"/>
          </a:sp3d>
        </p:spPr>
        <p:txBody>
          <a:bodyPr lIns="91279" tIns="60851" rIns="45640" bIns="121701"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pPr defTabSz="672168"/>
            <a:r>
              <a:rPr lang="en-US" sz="2402">
                <a:solidFill>
                  <a:srgbClr val="505050"/>
                </a:solidFill>
                <a:latin typeface="Segoe UI Light"/>
                <a:cs typeface="Segoe UI Light" panose="020B0502040204020203" pitchFamily="34" charset="0"/>
              </a:rPr>
              <a:t>SL Next</a:t>
            </a:r>
          </a:p>
        </p:txBody>
      </p:sp>
      <p:sp>
        <p:nvSpPr>
          <p:cNvPr id="32" name="TextBox 31"/>
          <p:cNvSpPr txBox="1"/>
          <p:nvPr/>
        </p:nvSpPr>
        <p:spPr bwMode="auto">
          <a:xfrm>
            <a:off x="10417989" y="2903274"/>
            <a:ext cx="1632570" cy="3030072"/>
          </a:xfrm>
          <a:prstGeom prst="rect">
            <a:avLst/>
          </a:prstGeom>
          <a:solidFill>
            <a:schemeClr val="accent3"/>
          </a:solidFill>
          <a:ln w="15875" cap="sq" cmpd="sng" algn="ctr">
            <a:noFill/>
            <a:prstDash val="solid"/>
            <a:headEnd type="none" w="med" len="med"/>
            <a:tailEnd type="none" w="med" len="med"/>
          </a:ln>
          <a:effectLst/>
          <a:sp3d>
            <a:bevelT w="82550"/>
          </a:sp3d>
        </p:spPr>
        <p:txBody>
          <a:bodyPr lIns="91279" tIns="182558" rIns="45640" bIns="0">
            <a:noAutofit/>
          </a:bodyPr>
          <a:lstStyle/>
          <a:p>
            <a:pPr defTabSz="912423">
              <a:lnSpc>
                <a:spcPct val="90000"/>
              </a:lnSpc>
              <a:spcBef>
                <a:spcPts val="1000"/>
              </a:spcBef>
              <a:buSzPct val="90000"/>
              <a:defRPr/>
            </a:pPr>
            <a:r>
              <a:rPr lang="en-GB" sz="1567">
                <a:solidFill>
                  <a:srgbClr val="FFFFFF"/>
                </a:solidFill>
                <a:latin typeface="Segoe UI Semilight"/>
              </a:rPr>
              <a:t>Ongoing Development</a:t>
            </a:r>
            <a:endParaRPr lang="en-GB" sz="392">
              <a:solidFill>
                <a:srgbClr val="FFFFFF"/>
              </a:solidFill>
              <a:latin typeface="Segoe UI Semilight"/>
            </a:endParaRPr>
          </a:p>
        </p:txBody>
      </p:sp>
      <p:sp>
        <p:nvSpPr>
          <p:cNvPr id="33" name="Rectangle 32"/>
          <p:cNvSpPr/>
          <p:nvPr/>
        </p:nvSpPr>
        <p:spPr bwMode="auto">
          <a:xfrm>
            <a:off x="10243384" y="1478805"/>
            <a:ext cx="1873868" cy="387542"/>
          </a:xfrm>
          <a:prstGeom prst="rect">
            <a:avLst/>
          </a:prstGeom>
          <a:noFill/>
        </p:spPr>
        <p:txBody>
          <a:bodyPr wrap="square" lIns="0" tIns="0" rIns="0" bIns="0" anchor="ctr">
            <a:spAutoFit/>
          </a:bodyPr>
          <a:lstStyle/>
          <a:p>
            <a:pPr algn="ctr" defTabSz="912423">
              <a:lnSpc>
                <a:spcPct val="90000"/>
              </a:lnSpc>
              <a:defRPr/>
            </a:pPr>
            <a:r>
              <a:rPr lang="en-US" sz="2798" kern="0" spc="-100">
                <a:ln w="18415" cmpd="sng">
                  <a:noFill/>
                  <a:prstDash val="solid"/>
                </a:ln>
                <a:solidFill>
                  <a:srgbClr val="505050"/>
                </a:solidFill>
                <a:latin typeface="Segoe UI Light"/>
              </a:rPr>
              <a:t> 2019+</a:t>
            </a:r>
          </a:p>
        </p:txBody>
      </p:sp>
      <p:cxnSp>
        <p:nvCxnSpPr>
          <p:cNvPr id="34" name="Straight Connector 33"/>
          <p:cNvCxnSpPr/>
          <p:nvPr/>
        </p:nvCxnSpPr>
        <p:spPr>
          <a:xfrm>
            <a:off x="-96558" y="2084936"/>
            <a:ext cx="12138256" cy="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810005" y="1866474"/>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endParaRPr lang="en-US" sz="2263">
              <a:solidFill>
                <a:srgbClr val="FFFFFF"/>
              </a:solidFill>
              <a:latin typeface="Segoe UI Light"/>
            </a:endParaRPr>
          </a:p>
        </p:txBody>
      </p:sp>
      <p:sp>
        <p:nvSpPr>
          <p:cNvPr id="26" name="Oval 25"/>
          <p:cNvSpPr/>
          <p:nvPr/>
        </p:nvSpPr>
        <p:spPr bwMode="auto">
          <a:xfrm>
            <a:off x="2515086" y="1880576"/>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endParaRPr lang="en-US" sz="2263">
              <a:solidFill>
                <a:srgbClr val="FFFFFF"/>
              </a:solidFill>
              <a:latin typeface="Segoe UI Light"/>
            </a:endParaRPr>
          </a:p>
        </p:txBody>
      </p:sp>
      <p:sp>
        <p:nvSpPr>
          <p:cNvPr id="27" name="Oval 26"/>
          <p:cNvSpPr/>
          <p:nvPr/>
        </p:nvSpPr>
        <p:spPr bwMode="auto">
          <a:xfrm>
            <a:off x="4157833" y="1888046"/>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endParaRPr lang="en-US" sz="2263">
              <a:solidFill>
                <a:srgbClr val="FFFFFF"/>
              </a:solidFill>
              <a:latin typeface="Segoe UI Light"/>
            </a:endParaRPr>
          </a:p>
        </p:txBody>
      </p:sp>
      <p:sp>
        <p:nvSpPr>
          <p:cNvPr id="28" name="Oval 27"/>
          <p:cNvSpPr/>
          <p:nvPr/>
        </p:nvSpPr>
        <p:spPr bwMode="auto">
          <a:xfrm>
            <a:off x="5871989" y="1888046"/>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endParaRPr lang="en-US" sz="2263">
              <a:solidFill>
                <a:srgbClr val="FFFFFF"/>
              </a:solidFill>
              <a:latin typeface="Segoe UI Light"/>
            </a:endParaRPr>
          </a:p>
        </p:txBody>
      </p:sp>
      <p:sp>
        <p:nvSpPr>
          <p:cNvPr id="29" name="Oval 28"/>
          <p:cNvSpPr/>
          <p:nvPr/>
        </p:nvSpPr>
        <p:spPr bwMode="auto">
          <a:xfrm>
            <a:off x="7589406" y="1888046"/>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endParaRPr lang="en-US" sz="2263">
              <a:solidFill>
                <a:srgbClr val="FFFFFF"/>
              </a:solidFill>
              <a:latin typeface="Segoe UI Light"/>
            </a:endParaRPr>
          </a:p>
        </p:txBody>
      </p:sp>
      <p:sp>
        <p:nvSpPr>
          <p:cNvPr id="30" name="Oval 29"/>
          <p:cNvSpPr/>
          <p:nvPr/>
        </p:nvSpPr>
        <p:spPr bwMode="auto">
          <a:xfrm>
            <a:off x="9310081" y="1872394"/>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endParaRPr lang="en-US" sz="2263">
              <a:solidFill>
                <a:srgbClr val="FFFFFF"/>
              </a:solidFill>
              <a:latin typeface="Segoe UI Light"/>
            </a:endParaRPr>
          </a:p>
        </p:txBody>
      </p:sp>
      <p:sp>
        <p:nvSpPr>
          <p:cNvPr id="31" name="Oval 30"/>
          <p:cNvSpPr/>
          <p:nvPr/>
        </p:nvSpPr>
        <p:spPr bwMode="auto">
          <a:xfrm>
            <a:off x="11027499" y="1888046"/>
            <a:ext cx="370094" cy="407603"/>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696" tIns="60849" rIns="121696" bIns="60849" numCol="1" rtlCol="0" anchor="ctr" anchorCtr="0" compatLnSpc="1">
            <a:prstTxWarp prst="textNoShape">
              <a:avLst/>
            </a:prstTxWarp>
          </a:bodyPr>
          <a:lstStyle/>
          <a:p>
            <a:pPr algn="ctr" defTabSz="912157" fontAlgn="base">
              <a:spcBef>
                <a:spcPct val="0"/>
              </a:spcBef>
              <a:spcAft>
                <a:spcPct val="0"/>
              </a:spcAft>
            </a:pPr>
            <a:r>
              <a:rPr lang="en-US" sz="2263">
                <a:solidFill>
                  <a:srgbClr val="FFFFFF"/>
                </a:solidFill>
                <a:latin typeface="Segoe UI Light"/>
              </a:rPr>
              <a:t>      </a:t>
            </a:r>
          </a:p>
        </p:txBody>
      </p:sp>
    </p:spTree>
    <p:extLst>
      <p:ext uri="{BB962C8B-B14F-4D97-AF65-F5344CB8AC3E}">
        <p14:creationId xmlns:p14="http://schemas.microsoft.com/office/powerpoint/2010/main" val="4044451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0" grpId="0" animBg="1"/>
      <p:bldP spid="24" grpId="0" animBg="1"/>
      <p:bldP spid="3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613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BI SL Project installation</a:t>
            </a:r>
          </a:p>
        </p:txBody>
      </p:sp>
      <p:sp>
        <p:nvSpPr>
          <p:cNvPr id="5" name="Text Placeholder 4"/>
          <p:cNvSpPr>
            <a:spLocks noGrp="1"/>
          </p:cNvSpPr>
          <p:nvPr>
            <p:ph type="body" sz="quarter" idx="10"/>
          </p:nvPr>
        </p:nvSpPr>
        <p:spPr>
          <a:xfrm>
            <a:off x="838200" y="1619250"/>
            <a:ext cx="11353800" cy="4000178"/>
          </a:xfrm>
          <a:prstGeom prst="rect">
            <a:avLst/>
          </a:prstGeom>
        </p:spPr>
        <p:txBody>
          <a:bodyPr/>
          <a:lstStyle/>
          <a:p>
            <a:r>
              <a:rPr lang="en-US" sz="4312" dirty="0"/>
              <a:t>SL 2015 CU2 release includes:</a:t>
            </a:r>
          </a:p>
          <a:p>
            <a:pPr marL="336080" lvl="1"/>
            <a:r>
              <a:rPr lang="en-US" sz="3920" dirty="0"/>
              <a:t>Connecting Power BI to Microsoft Dynamics SL</a:t>
            </a:r>
            <a:endParaRPr lang="en-US" sz="3528" dirty="0"/>
          </a:p>
          <a:p>
            <a:pPr marL="560134" lvl="2"/>
            <a:r>
              <a:rPr lang="en-US" sz="3136" dirty="0"/>
              <a:t>	Document walking through basic connection</a:t>
            </a:r>
            <a:endParaRPr lang="en-US" sz="3528" dirty="0"/>
          </a:p>
        </p:txBody>
      </p:sp>
      <p:pic>
        <p:nvPicPr>
          <p:cNvPr id="2" name="Picture 1"/>
          <p:cNvPicPr>
            <a:picLocks noChangeAspect="1"/>
          </p:cNvPicPr>
          <p:nvPr/>
        </p:nvPicPr>
        <p:blipFill rotWithShape="1">
          <a:blip r:embed="rId3"/>
          <a:srcRect l="2393" r="1882"/>
          <a:stretch/>
        </p:blipFill>
        <p:spPr>
          <a:xfrm>
            <a:off x="2585502" y="3497891"/>
            <a:ext cx="2987659" cy="325841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170693" y="3497891"/>
            <a:ext cx="2824336" cy="3258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791499"/>
      </p:ext>
    </p:extLst>
  </p:cSld>
  <p:clrMapOvr>
    <a:masterClrMapping/>
  </p:clrMapOvr>
  <p:transition>
    <p:fade/>
  </p:transition>
</p:sld>
</file>

<file path=ppt/theme/theme1.xml><?xml version="1.0" encoding="utf-8"?>
<a:theme xmlns:a="http://schemas.openxmlformats.org/drawingml/2006/main" name="1_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16-9_Business_BLUE_2017_13.potx" id="{BA7D5050-3AD0-4CB6-9A61-7BECC949B49C}" vid="{7868751D-28D7-49DA-9A1E-005CDB50450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IGHT GRAY TEMPLATE">
  <a:themeElements>
    <a:clrScheme name="BT - Blue - light gray">
      <a:dk1>
        <a:srgbClr val="353535"/>
      </a:dk1>
      <a:lt1>
        <a:srgbClr val="FFFFFF"/>
      </a:lt1>
      <a:dk2>
        <a:srgbClr val="0078D7"/>
      </a:dk2>
      <a:lt2>
        <a:srgbClr val="E6E6E6"/>
      </a:lt2>
      <a:accent1>
        <a:srgbClr val="0078D7"/>
      </a:accent1>
      <a:accent2>
        <a:srgbClr val="002050"/>
      </a:accent2>
      <a:accent3>
        <a:srgbClr val="00BCF2"/>
      </a:accent3>
      <a:accent4>
        <a:srgbClr val="B4009E"/>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16-9_Business_BLUE_2017_13.potx" id="{BA7D5050-3AD0-4CB6-9A61-7BECC949B49C}" vid="{C620A773-8EDA-4F63-B19F-165144BCFB99}"/>
    </a:ext>
  </a:extLst>
</a:theme>
</file>

<file path=ppt/theme/theme4.xml><?xml version="1.0" encoding="utf-8"?>
<a:theme xmlns:a="http://schemas.openxmlformats.org/drawingml/2006/main" name="DARK GRAY TEMPLATE">
  <a:themeElements>
    <a:clrScheme name="BT - Blue - dark background">
      <a:dk1>
        <a:srgbClr val="353535"/>
      </a:dk1>
      <a:lt1>
        <a:srgbClr val="FFFFFF"/>
      </a:lt1>
      <a:dk2>
        <a:srgbClr val="0078D7"/>
      </a:dk2>
      <a:lt2>
        <a:srgbClr val="CDF4FF"/>
      </a:lt2>
      <a:accent1>
        <a:srgbClr val="0078D7"/>
      </a:accent1>
      <a:accent2>
        <a:srgbClr val="D2D2D2"/>
      </a:accent2>
      <a:accent3>
        <a:srgbClr val="00BCF2"/>
      </a:accent3>
      <a:accent4>
        <a:srgbClr val="B4009E"/>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16-9_Business_BLUE_2017_13.potx" id="{BA7D5050-3AD0-4CB6-9A61-7BECC949B49C}" vid="{1EE7FF6B-7C85-492F-933D-8CFD82A3F95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MBSLanguageTaxHTField0 xmlns="0c3d4703-8ff5-49e1-9e07-2d346762bcb1">
      <Terms xmlns="http://schemas.microsoft.com/office/infopath/2007/PartnerControls">
        <TermInfo xmlns="http://schemas.microsoft.com/office/infopath/2007/PartnerControls">
          <TermName xmlns="http://schemas.microsoft.com/office/infopath/2007/PartnerControls">English (US)</TermName>
          <TermId xmlns="http://schemas.microsoft.com/office/infopath/2007/PartnerControls">163c3180-3e4d-4548-9a4a-2eb81ee5fc7a</TermId>
        </TermInfo>
      </Terms>
    </MBSLanguageTaxHTField0>
    <MBSContactPerson xmlns="0c3d4703-8ff5-49e1-9e07-2d346762bcb1">
      <UserInfo>
        <DisplayName>v-jeswyn</DisplayName>
        <AccountId>338554</AccountId>
        <AccountType/>
      </UserInfo>
    </MBSContactPerson>
    <TaxCatchAll xmlns="b4b01d45-ee16-4b96-97b4-9611b9de13d7">
      <Value>11</Value>
      <Value>1</Value>
    </TaxCatchAll>
    <ProductTaxHTField0 xmlns="0c3d4703-8ff5-49e1-9e07-2d346762bcb1">
      <Terms xmlns="http://schemas.microsoft.com/office/infopath/2007/PartnerControls"/>
    </ProductTaxHTField0>
    <LocationSiteTaxHTField0 xmlns="0c3d4703-8ff5-49e1-9e07-2d346762bcb1">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5b925955-48fb-49b7-8ccf-a0fdc4b43c6b</TermId>
        </TermInfo>
      </Terms>
    </LocationSiteTaxHTField0>
    <_dlc_DocId xmlns="b4b01d45-ee16-4b96-97b4-9611b9de13d7">MBSDYN-3-10879</_dlc_DocId>
    <_dlc_DocIdUrl xmlns="b4b01d45-ee16-4b96-97b4-9611b9de13d7">
      <Url>https://mbs.microsoft.com/_layouts/15/DocIdRedir.aspx?ID=MBSDYN-3-10879</Url>
      <Description>MBSDYN-3-10879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MBS Document" ma:contentTypeID="0x010100BDDF5AE45CD548A5AFCCFF3FFCE2E614006382D02D7FFAEF4CB58BAD739481AF85" ma:contentTypeVersion="4" ma:contentTypeDescription="MBS  File Content Type" ma:contentTypeScope="" ma:versionID="373c7aea5aad0d229b4b79a3e8774325">
  <xsd:schema xmlns:xsd="http://www.w3.org/2001/XMLSchema" xmlns:xs="http://www.w3.org/2001/XMLSchema" xmlns:p="http://schemas.microsoft.com/office/2006/metadata/properties" xmlns:ns3="b4b01d45-ee16-4b96-97b4-9611b9de13d7" xmlns:ns4="0c3d4703-8ff5-49e1-9e07-2d346762bcb1" targetNamespace="http://schemas.microsoft.com/office/2006/metadata/properties" ma:root="true" ma:fieldsID="5f58a854f1439633e2173e35ee899fca" ns3:_="" ns4:_="">
    <xsd:import namespace="b4b01d45-ee16-4b96-97b4-9611b9de13d7"/>
    <xsd:import namespace="0c3d4703-8ff5-49e1-9e07-2d346762bcb1"/>
    <xsd:element name="properties">
      <xsd:complexType>
        <xsd:sequence>
          <xsd:element name="documentManagement">
            <xsd:complexType>
              <xsd:all>
                <xsd:element ref="ns3:_dlc_DocId" minOccurs="0"/>
                <xsd:element ref="ns3:_dlc_DocIdUrl" minOccurs="0"/>
                <xsd:element ref="ns3:_dlc_DocIdPersistId" minOccurs="0"/>
                <xsd:element ref="ns4:MBSContactPerson"/>
                <xsd:element ref="ns4:ProductTaxHTField0" minOccurs="0"/>
                <xsd:element ref="ns4:MBSLanguageTaxHTField0" minOccurs="0"/>
                <xsd:element ref="ns4:LocationSiteTaxHTField0"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01d45-ee16-4b96-97b4-9611b9de13d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description="" ma:hidden="true" ma:list="{a4563e8c-5ecd-46ef-abd3-d913326afcbc}" ma:internalName="TaxCatchAll" ma:showField="CatchAllData" ma:web="b4b01d45-ee16-4b96-97b4-9611b9de13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3d4703-8ff5-49e1-9e07-2d346762bcb1" elementFormDefault="qualified">
    <xsd:import namespace="http://schemas.microsoft.com/office/2006/documentManagement/types"/>
    <xsd:import namespace="http://schemas.microsoft.com/office/infopath/2007/PartnerControls"/>
    <xsd:element name="MBSContactPerson" ma:index="11" ma:displayName="Contact" ma:internalName="MBSContactPerson"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roductTaxHTField0" ma:index="13" nillable="true" ma:taxonomy="true" ma:internalName="ProductTaxHTField0" ma:taxonomyFieldName="Product" ma:displayName="Product" ma:fieldId="{96b1a73b-2550-495b-8458-91206d879676}" ma:taxonomyMulti="true" ma:sspId="544159fc-6634-48e2-9a1d-1d77dceec34c" ma:termSetId="05ec298d-f3be-41c7-90b9-45d32b76cdb2" ma:anchorId="00000000-0000-0000-0000-000000000000" ma:open="false" ma:isKeyword="false">
      <xsd:complexType>
        <xsd:sequence>
          <xsd:element ref="pc:Terms" minOccurs="0" maxOccurs="1"/>
        </xsd:sequence>
      </xsd:complexType>
    </xsd:element>
    <xsd:element name="MBSLanguageTaxHTField0" ma:index="15" ma:taxonomy="true" ma:internalName="MBSLanguageTaxHTField0" ma:taxonomyFieldName="MBSLanguage" ma:displayName="Language" ma:fieldId="{4dcf9656-6875-42d4-b444-30ef22c27c0c}" ma:sspId="544159fc-6634-48e2-9a1d-1d77dceec34c" ma:termSetId="05439304-7b86-4e3a-ac11-8f304e114689" ma:anchorId="00000000-0000-0000-0000-000000000000" ma:open="false" ma:isKeyword="false">
      <xsd:complexType>
        <xsd:sequence>
          <xsd:element ref="pc:Terms" minOccurs="0" maxOccurs="1"/>
        </xsd:sequence>
      </xsd:complexType>
    </xsd:element>
    <xsd:element name="LocationSiteTaxHTField0" ma:index="17" ma:taxonomy="true" ma:internalName="LocationSiteTaxHTField0" ma:taxonomyFieldName="LocationSite" ma:displayName="Location Site" ma:fieldId="{9e1a768b-c2b0-4620-92de-31f3c86d2482}" ma:sspId="544159fc-6634-48e2-9a1d-1d77dceec34c" ma:termSetId="a56f5750-fbbb-4c58-9240-6606062cba7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713CBA-05D1-43B6-96C0-A62399A7D3B9}">
  <ds:schemaRefs>
    <ds:schemaRef ds:uri="http://schemas.microsoft.com/sharepoint/events"/>
  </ds:schemaRefs>
</ds:datastoreItem>
</file>

<file path=customXml/itemProps2.xml><?xml version="1.0" encoding="utf-8"?>
<ds:datastoreItem xmlns:ds="http://schemas.openxmlformats.org/officeDocument/2006/customXml" ds:itemID="{4FEABCA2-9935-4508-97A9-7E049A621FFA}">
  <ds:schemaRefs>
    <ds:schemaRef ds:uri="http://schemas.microsoft.com/office/2006/documentManagement/types"/>
    <ds:schemaRef ds:uri="0c3d4703-8ff5-49e1-9e07-2d346762bcb1"/>
    <ds:schemaRef ds:uri="http://purl.org/dc/elements/1.1/"/>
    <ds:schemaRef ds:uri="http://purl.org/dc/dcmitype/"/>
    <ds:schemaRef ds:uri="http://purl.org/dc/terms/"/>
    <ds:schemaRef ds:uri="http://www.w3.org/XML/1998/namespace"/>
    <ds:schemaRef ds:uri="b4b01d45-ee16-4b96-97b4-9611b9de13d7"/>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4C719FE-AD13-41DE-9796-5496684E6DEA}">
  <ds:schemaRefs>
    <ds:schemaRef ds:uri="http://schemas.microsoft.com/sharepoint/v3/contenttype/forms"/>
  </ds:schemaRefs>
</ds:datastoreItem>
</file>

<file path=customXml/itemProps4.xml><?xml version="1.0" encoding="utf-8"?>
<ds:datastoreItem xmlns:ds="http://schemas.openxmlformats.org/officeDocument/2006/customXml" ds:itemID="{00A0935B-0C9B-44FD-AD9B-F0689FDF2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b01d45-ee16-4b96-97b4-9611b9de13d7"/>
    <ds:schemaRef ds:uri="0c3d4703-8ff5-49e1-9e07-2d346762b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MSFT Dynamics SL 2018 Template</Template>
  <TotalTime>10336</TotalTime>
  <Words>3077</Words>
  <Application>Microsoft Office PowerPoint</Application>
  <PresentationFormat>Custom</PresentationFormat>
  <Paragraphs>563</Paragraphs>
  <Slides>82</Slides>
  <Notes>60</Notes>
  <HiddenSlides>0</HiddenSlides>
  <MMClips>0</MMClips>
  <ScaleCrop>false</ScaleCrop>
  <HeadingPairs>
    <vt:vector size="4" baseType="variant">
      <vt:variant>
        <vt:lpstr>Theme</vt:lpstr>
      </vt:variant>
      <vt:variant>
        <vt:i4>4</vt:i4>
      </vt:variant>
      <vt:variant>
        <vt:lpstr>Slide Titles</vt:lpstr>
      </vt:variant>
      <vt:variant>
        <vt:i4>82</vt:i4>
      </vt:variant>
    </vt:vector>
  </HeadingPairs>
  <TitlesOfParts>
    <vt:vector size="86" baseType="lpstr">
      <vt:lpstr>1_WHITE TEMPLATE</vt:lpstr>
      <vt:lpstr>1_Custom Design</vt:lpstr>
      <vt:lpstr>LIGHT GRAY TEMPLATE</vt:lpstr>
      <vt:lpstr>DARK GRAY TEMPLATE</vt:lpstr>
      <vt:lpstr>Microsoft Dynamics SL 2018 </vt:lpstr>
      <vt:lpstr>Session Agenda</vt:lpstr>
      <vt:lpstr>PowerPoint Presentation</vt:lpstr>
      <vt:lpstr>Microsoft Dynamics SL Lifecycle</vt:lpstr>
      <vt:lpstr>Announcing Quarterly Release</vt:lpstr>
      <vt:lpstr>Microsoft Dynamics SL 2018 Release Themes</vt:lpstr>
      <vt:lpstr>Microsoft Power BI</vt:lpstr>
      <vt:lpstr>Microsoft Power BI</vt:lpstr>
      <vt:lpstr>Power BI SL Project installation</vt:lpstr>
      <vt:lpstr>Power BI SL Project Dashboard example</vt:lpstr>
      <vt:lpstr>Power BI SL Project Dashboard example</vt:lpstr>
      <vt:lpstr>Power BI SL Project Dashboard example</vt:lpstr>
      <vt:lpstr>Creating Odata Service</vt:lpstr>
      <vt:lpstr>Microsoft Power Apps</vt:lpstr>
      <vt:lpstr>Microsoft Power Apps</vt:lpstr>
      <vt:lpstr>PowerPoint Presentation</vt:lpstr>
      <vt:lpstr>PowerPoint Presentation</vt:lpstr>
      <vt:lpstr>Microsoft Flow</vt:lpstr>
      <vt:lpstr> </vt:lpstr>
      <vt:lpstr> </vt:lpstr>
      <vt:lpstr>Microsoft Flow Example</vt:lpstr>
      <vt:lpstr>Flow Available On</vt:lpstr>
      <vt:lpstr>Power Apps &amp; Flow demo for SL 2018 Phone &amp; Tablet</vt:lpstr>
      <vt:lpstr>Accounts Receivables Power App &amp;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Microsoft Dynamics SL 2018 Web Apps</vt:lpstr>
      <vt:lpstr>Microsoft Dynamics SL Web Apps</vt:lpstr>
      <vt:lpstr>Microsoft Dynamics SL 2018 Web Apps</vt:lpstr>
      <vt:lpstr>Web Apps 2018</vt:lpstr>
      <vt:lpstr>Timecard Status</vt:lpstr>
      <vt:lpstr>Web Apps </vt:lpstr>
      <vt:lpstr>SL 2018 Product Enhancements</vt:lpstr>
      <vt:lpstr>System Requirements</vt:lpstr>
      <vt:lpstr>Microsoft Dynamics SL 2018</vt:lpstr>
      <vt:lpstr>Approvals</vt:lpstr>
      <vt:lpstr>Approval</vt:lpstr>
      <vt:lpstr>Approval</vt:lpstr>
      <vt:lpstr>Approval</vt:lpstr>
      <vt:lpstr>Approval</vt:lpstr>
      <vt:lpstr>Approval</vt:lpstr>
      <vt:lpstr>Approver</vt:lpstr>
      <vt:lpstr>Approver</vt:lpstr>
      <vt:lpstr>Approval</vt:lpstr>
      <vt:lpstr>Approval</vt:lpstr>
      <vt:lpstr>Approval</vt:lpstr>
      <vt:lpstr>Approval Maintenance</vt:lpstr>
      <vt:lpstr>Approvals</vt:lpstr>
      <vt:lpstr>Create Approval History</vt:lpstr>
      <vt:lpstr>Next Approval</vt:lpstr>
      <vt:lpstr>Vendor Inactive</vt:lpstr>
      <vt:lpstr>Vendor Inactive</vt:lpstr>
      <vt:lpstr>GL - Release GL Batches screen</vt:lpstr>
      <vt:lpstr>GL - Enhance Reversals with Projects</vt:lpstr>
      <vt:lpstr>Quick Query &amp; Preview</vt:lpstr>
      <vt:lpstr>Quick Query &amp; Preview</vt:lpstr>
      <vt:lpstr>Create Quick Query(s)</vt:lpstr>
      <vt:lpstr>AP - Void Check &amp; Voucher at same time</vt:lpstr>
      <vt:lpstr>AP - Zero Check processing</vt:lpstr>
      <vt:lpstr>Update Possible Value filtering</vt:lpstr>
      <vt:lpstr>Update Possible Value filtering</vt:lpstr>
      <vt:lpstr>Service - Enable changing Site ID</vt:lpstr>
      <vt:lpstr>Project – Travel &amp; Expense Report Entry</vt:lpstr>
      <vt:lpstr>Project Maintenance - End Date</vt:lpstr>
      <vt:lpstr>Project Maintenance - End Date</vt:lpstr>
      <vt:lpstr>Project Timesheet screen</vt:lpstr>
      <vt:lpstr>Project - Calculate Retention by line item</vt:lpstr>
      <vt:lpstr>Project - Week Maintenance</vt:lpstr>
      <vt:lpstr>Invoice &amp; Adjustment Posting post</vt:lpstr>
      <vt:lpstr>Project Invoice Printing - Preliminary</vt:lpstr>
      <vt:lpstr>Project Invoice Printing - Final</vt:lpstr>
      <vt:lpstr>Project - Allocator - Enhancement</vt:lpstr>
      <vt:lpstr>Sales Order</vt:lpstr>
      <vt:lpstr>Roadmap</vt:lpstr>
      <vt:lpstr>Microsoft Dynamics SL Roadmap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Tips</dc:title>
  <dc:creator>DSLUG</dc:creator>
  <cp:lastModifiedBy>Paul</cp:lastModifiedBy>
  <cp:revision>119</cp:revision>
  <dcterms:created xsi:type="dcterms:W3CDTF">2016-08-18T00:59:04Z</dcterms:created>
  <dcterms:modified xsi:type="dcterms:W3CDTF">2018-05-06T22:07:35Z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0x010100BDDF5AE45CD548A5AFCCFF3FFCE2E614006382D02D7FFAEF4CB58BAD739481AF85</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v-jsuwyn@microsoft.com</vt:lpwstr>
  </property>
  <property fmtid="{D5CDD505-2E9C-101B-9397-08002B2CF9AE}" pid="6" name="MSIP_Label_f42aa342-8706-4288-bd11-ebb85995028c_SetDate">
    <vt:lpwstr>2018-04-17T19:23:28.2932392Z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_dlc_DocIdItemGuid">
    <vt:lpwstr>6b31b4f0-d72e-4314-9cf2-30d94b443015</vt:lpwstr>
  </property>
  <property fmtid="{D5CDD505-2E9C-101B-9397-08002B2CF9AE}" pid="12" name="LocationSite">
    <vt:lpwstr>11;#Global|5b925955-48fb-49b7-8ccf-a0fdc4b43c6b</vt:lpwstr>
  </property>
  <property fmtid="{D5CDD505-2E9C-101B-9397-08002B2CF9AE}" pid="13" name="Product">
    <vt:lpwstr/>
  </property>
  <property fmtid="{D5CDD505-2E9C-101B-9397-08002B2CF9AE}" pid="14" name="MBSLanguage">
    <vt:lpwstr>1;#English (US)|163c3180-3e4d-4548-9a4a-2eb81ee5fc7a</vt:lpwstr>
  </property>
</Properties>
</file>